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342" r:id="rId3"/>
    <p:sldId id="261" r:id="rId4"/>
    <p:sldId id="386" r:id="rId5"/>
    <p:sldId id="440" r:id="rId6"/>
    <p:sldId id="451" r:id="rId7"/>
    <p:sldId id="453" r:id="rId8"/>
    <p:sldId id="454" r:id="rId9"/>
    <p:sldId id="375" r:id="rId10"/>
    <p:sldId id="389" r:id="rId11"/>
    <p:sldId id="291" r:id="rId12"/>
    <p:sldId id="258" r:id="rId13"/>
    <p:sldId id="449" r:id="rId14"/>
    <p:sldId id="362" r:id="rId15"/>
    <p:sldId id="441" r:id="rId16"/>
    <p:sldId id="442" r:id="rId17"/>
    <p:sldId id="443" r:id="rId18"/>
    <p:sldId id="444" r:id="rId19"/>
    <p:sldId id="445" r:id="rId20"/>
    <p:sldId id="408" r:id="rId21"/>
    <p:sldId id="462" r:id="rId22"/>
    <p:sldId id="452" r:id="rId23"/>
    <p:sldId id="456" r:id="rId24"/>
    <p:sldId id="457" r:id="rId25"/>
    <p:sldId id="459" r:id="rId26"/>
    <p:sldId id="458" r:id="rId27"/>
    <p:sldId id="461" r:id="rId28"/>
    <p:sldId id="446" r:id="rId29"/>
    <p:sldId id="26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337"/>
    <p:restoredTop sz="85788"/>
  </p:normalViewPr>
  <p:slideViewPr>
    <p:cSldViewPr snapToGrid="0" snapToObjects="1">
      <p:cViewPr>
        <p:scale>
          <a:sx n="84" d="100"/>
          <a:sy n="84" d="100"/>
        </p:scale>
        <p:origin x="880"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15:52:09.750"/>
    </inkml:context>
    <inkml:brush xml:id="br0">
      <inkml:brushProperty name="width" value="0.05" units="cm"/>
      <inkml:brushProperty name="height" value="0.05" units="cm"/>
      <inkml:brushProperty name="color" value="#333333"/>
    </inkml:brush>
  </inkml:definitions>
  <inkml:trace contextRef="#ctx0" brushRef="#br0">139 325 24575,'-6'80'0,"1"-1"0,0 0 0,0 0 0,9 9 0,-5-12 0,-2 24 0,4-7 0,11-34 0,27-39 0,2 0 0,1-2 0,-7-4 0,2-2 0,-4-3 0,4-2 0,3-2 0,-2 1 0,1-2 0,2-1 0,-3 0 0,2-2 0,-2-1 0,-2 0 0,0 0 0,0 0 0,1 0 0,-5 0 0,-1 0 0,-6-3 0,1-3 0,0-4 0,-4-2 0,-1 0 0,-2-3 0,-2-1 0,3-2 0,-1-1 0,2-1 0,1-4 0,2-6 0,-1-5 0,0-2 0,-4-3 0,-3-6 0,0-1 0,-3-5 0,-4 0 0,-4 5 0,-4-6 0,-1 0 0,0 4 0,-7 2 0,-8 6 0,-8 3 0,-9 1 0,-1 1 0,-4 3 0,-5-2 0,5 5 0,0 6 0,2 1 0,-1-1 0,-1 0 0,1 2 0,4 4 0,3 6 0,-2 1 0,-1 1 0,-3 2 0,-1 3 0,0 2 0,-5 2 0,0 1 0,-5-1 0,4 1 0,0 0 0,1 0 0,3 0 0,2 3 0,7 3 0,9 6 0,4 3 0,4 4 0,2 2 0,4 2 0,1 3 0,3 5 0,-2 0 0,-1 5 0,-2 3 0,-1 1 0,-3 5 0,1-3 0,-1-4 0,-3-1 0,2-7 0,1 0 0,1 0 0,0 1 0,-2 3 0,-2-2 0,1 0 0,-1-5 0,3 0 0,2-4 0,3-1 0,2-3 0,2-4 0,2 0 0,0-4 0,-1 0 0,1-5 0,0-2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15:52:11.109"/>
    </inkml:context>
    <inkml:brush xml:id="br0">
      <inkml:brushProperty name="width" value="0.05" units="cm"/>
      <inkml:brushProperty name="height" value="0.05" units="cm"/>
      <inkml:brushProperty name="color" value="#333333"/>
    </inkml:brush>
  </inkml:definitions>
  <inkml:trace contextRef="#ctx0" brushRef="#br0">0 0 24575,'0'7'0,"0"4"0,0 1 0,0 3 0,0 8 0,0 6 0,0 12 0,0 5 0,0 12 0,0 3 0,0 11 0,0 5 0,0-4 0,0 4 0,0-12 0,3-9 0,5-5 0,0-6 0,-1-5 0,0 1 0,-3-5 0,1-6 0,0 0 0,-2-4 0,1 5 0,-1 1 0,-1 2 0,-2-3 0,3 0 0,1 2 0,0-1 0,-1 2 0,-2-3 0,-1 5 0,0 0 0,0-2 0,0 3 0,3-3 0,0-1 0,1-2 0,-1-5 0,-1-3 0,1-1 0,0-4 0,0-3 0,-3-1 0,2-3 0,1 0 0,0 0 0,-1-5 0,-2-1 0,0-5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15:52:12.175"/>
    </inkml:context>
    <inkml:brush xml:id="br0">
      <inkml:brushProperty name="width" value="0.05" units="cm"/>
      <inkml:brushProperty name="height" value="0.05" units="cm"/>
      <inkml:brushProperty name="color" value="#333333"/>
    </inkml:brush>
  </inkml:definitions>
  <inkml:trace contextRef="#ctx0" brushRef="#br0">849 0 24575,'0'35'0,"0"-2"0,0 16 0,0-1 0,0 18 0,0 11 0,0-8 0,-3 4 0,-2 1 0,-7 1 0,-4 10 0,-2-2 0,-3-11 0,5-3 0,0-17 0,-1-2 0,0-8 0,-3 2 0,1-2 0,1-7 0,0-2 0,3-5 0,2-3 0,-1-1 0,1-1 0,-2 0 0,-2 3 0,0 1 0,0-1 0,3 1 0,1 0 0,-4 4 0,-2 1 0,-1-1 0,-2 5 0,1 0 0,-3 0 0,-1 3 0,-3-4 0,3-6 0,1 1 0,4-7 0,6-3 0,0-1 0,4-5 0,0-1 0,-1-1 0,0 0 0,-1 1 0,0 2 0,3 0 0,-1 3 0,1-3 0,0 0 0,-2 0 0,3-4 0,-1 1 0,1-1 0,1 1 0,-1-1 0,0 0 0,1 0 0,-1 3 0,-1 1 0,3 0 0,-3-1 0,4-4 0,2-1 0,1-3 0,2-2 0,-1-4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15:52:13.832"/>
    </inkml:context>
    <inkml:brush xml:id="br0">
      <inkml:brushProperty name="width" value="0.05" units="cm"/>
      <inkml:brushProperty name="height" value="0.05" units="cm"/>
      <inkml:brushProperty name="color" value="#333333"/>
    </inkml:brush>
  </inkml:definitions>
  <inkml:trace contextRef="#ctx0" brushRef="#br0">0 8 24575,'0'-8'0,"0"17"0,2 4 0,6 20 0,11 4 0,8 4 0,5 1 0,6 5 0,8 0 0,9 10 0,6 8-487,5-1 487,-3-1 0,-2-5 0,-7-9 0,-8-8 0,-8-5 0,-4-4 0,-2-4 0,-5 0 0,-4-5 487,-1-1-487,-3-4 0,-1-2 0,0-2 0,-3-2 0,0-2 0,-2 0 0,0 0 0,0 0 0,-1 1 0,3 0 0,-1 1 0,1-1 0,0 1 0,0 0 0,1 0 0,-1-1 0,2 4 0,-1 0 0,-1 0 0,3 3 0,-3-3 0,4 4 0,3 0 0,-2 1 0,3 2 0,0 1 0,-3 0 0,1-4 0,-2-1 0,0-2 0,0 0 0,-4-2 0,-3-4 0,0-1 0,1 1 0,1 2 0,1-1 0,-3 0 0,2 1 0,1 2 0,1 1 0,-1 1 0,-2-1 0,-1-3 0,-1 0 0,0-1 0,1 0 0,-1 0 0,0 0 0,0 1 0,0-1 0,0-3 0,3 1 0,1-1 0,0 1 0,0 2 0,-5-2 0,0-3 0,0 1 0,-1 0 0,1 1 0,0 0 0,1-2 0,0 0 0,0 1 0,0 0 0,0 0 0,-2 1 0,0-2 0,-6 0 0,0-4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15:52:15.313"/>
    </inkml:context>
    <inkml:brush xml:id="br0">
      <inkml:brushProperty name="width" value="0.05" units="cm"/>
      <inkml:brushProperty name="height" value="0.05" units="cm"/>
      <inkml:brushProperty name="color" value="#333333"/>
    </inkml:brush>
  </inkml:definitions>
  <inkml:trace contextRef="#ctx0" brushRef="#br0">516 0 24575,'0'15'0,"0"8"0,0 1 0,0 3 0,-3 4 0,-4-2 0,-7 3 0,-7 3 0,2 6 0,-2 6 0,-1 5 0,-2 4 0,-7-4 0,2 5 0,4-4 0,4-7 0,4-1 0,-3-5 0,0 2 0,2-5 0,0-4 0,6-4 0,1-1 0,1-2 0,0 1 0,-3-1 0,0 1 0,-1 0 0,1-2 0,1 0 0,-1-1 0,0-5 0,1-3 0,3-3 0,1-2 0,2 0 0,2 0 0,0 0 0,1 0 0,0-1 0,1-4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0T15:52:16.740"/>
    </inkml:context>
    <inkml:brush xml:id="br0">
      <inkml:brushProperty name="width" value="0.05" units="cm"/>
      <inkml:brushProperty name="height" value="0.05" units="cm"/>
      <inkml:brushProperty name="color" value="#333333"/>
    </inkml:brush>
  </inkml:definitions>
  <inkml:trace contextRef="#ctx0" brushRef="#br0">0 1 24575,'13'0'0,"2"0"0,6 5 0,7 5 0,3 7 0,1 5 0,-2 2 0,-2 1 0,4 2 0,4 1 0,0-2 0,-2-1 0,-4-2 0,-4-3 0,0 0 0,-3-4 0,0-2 0,-3 1 0,0-1 0,2-1 0,-2 3 0,2 0 0,1 1 0,1 2 0,1-2 0,1-1 0,1 1 0,-1-1 0,1 1 0,0 0 0,0 2 0,-1-2 0,0 0 0,1 2 0,-4-2 0,-1-1 0,0-1 0,-2-3 0,1 4 0,-2-1 0,-4 0 0,2-1 0,-3-3 0,0-1 0,-1 0 0,-4-2 0,2 0 0,-2 0 0,0 1 0,-1-1 0,-2 0 0,0 0 0,-4-5 0,-1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831899-0F70-DB4C-9156-3F32FDB908D6}" type="datetimeFigureOut">
              <a:rPr lang="en-US" smtClean="0"/>
              <a:t>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EB8BE-4CC8-EB4E-9F6A-8A3C33FC6639}" type="slidenum">
              <a:rPr lang="en-US" smtClean="0"/>
              <a:t>‹#›</a:t>
            </a:fld>
            <a:endParaRPr lang="en-US"/>
          </a:p>
        </p:txBody>
      </p:sp>
    </p:spTree>
    <p:extLst>
      <p:ext uri="{BB962C8B-B14F-4D97-AF65-F5344CB8AC3E}">
        <p14:creationId xmlns:p14="http://schemas.microsoft.com/office/powerpoint/2010/main" val="4222796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Pedagogical. Ask questions</a:t>
            </a:r>
          </a:p>
          <a:p>
            <a:pPr marL="171450" lvl="0" indent="-171450" algn="l" rtl="0">
              <a:spcBef>
                <a:spcPts val="0"/>
              </a:spcBef>
              <a:spcAft>
                <a:spcPts val="0"/>
              </a:spcAft>
              <a:buFontTx/>
              <a:buChar char="-"/>
            </a:pPr>
            <a:r>
              <a:rPr lang="en-US" dirty="0"/>
              <a:t>Low emphasis on equations/math – the workflow and the high level idea is what to go for.</a:t>
            </a:r>
          </a:p>
          <a:p>
            <a:pPr marL="171450" lvl="0" indent="-171450" algn="l" rtl="0">
              <a:spcBef>
                <a:spcPts val="0"/>
              </a:spcBef>
              <a:spcAft>
                <a:spcPts val="0"/>
              </a:spcAft>
              <a:buFontTx/>
              <a:buChar char="-"/>
            </a:pPr>
            <a:r>
              <a:rPr lang="en-US" dirty="0"/>
              <a:t>Shoutout for job/research areas.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10</a:t>
            </a:fld>
            <a:endParaRPr lang="en-US"/>
          </a:p>
        </p:txBody>
      </p:sp>
    </p:spTree>
    <p:extLst>
      <p:ext uri="{BB962C8B-B14F-4D97-AF65-F5344CB8AC3E}">
        <p14:creationId xmlns:p14="http://schemas.microsoft.com/office/powerpoint/2010/main" val="4040555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AA7B699-D11A-D080-EC21-D8AA86A5D0AA}"/>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AC319511-771A-2A48-A1FE-C0F52FEE41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FDA5DD25-97CC-B41E-7BFD-74BD019C0C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5276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3B9E223-B4FA-DFD7-D764-14F0C5E748E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DDE53FAA-2E08-BE55-EA7B-640B3CCEA1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4E243280-EC75-2734-2BC2-28242D1B68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040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13</a:t>
            </a:fld>
            <a:endParaRPr lang="en-US"/>
          </a:p>
        </p:txBody>
      </p:sp>
    </p:spTree>
    <p:extLst>
      <p:ext uri="{BB962C8B-B14F-4D97-AF65-F5344CB8AC3E}">
        <p14:creationId xmlns:p14="http://schemas.microsoft.com/office/powerpoint/2010/main" val="2480291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14</a:t>
            </a:fld>
            <a:endParaRPr lang="en-US"/>
          </a:p>
        </p:txBody>
      </p:sp>
    </p:spTree>
    <p:extLst>
      <p:ext uri="{BB962C8B-B14F-4D97-AF65-F5344CB8AC3E}">
        <p14:creationId xmlns:p14="http://schemas.microsoft.com/office/powerpoint/2010/main" val="3372051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To validate the reliability of the algorithm we run some simulation tests. </a:t>
            </a:r>
          </a:p>
          <a:p>
            <a:pPr marL="285750" indent="-285750">
              <a:buFont typeface="Arial" panose="020B0604020202020204" pitchFamily="34" charset="0"/>
              <a:buChar char="•"/>
            </a:pPr>
            <a:r>
              <a:rPr lang="en-US" dirty="0"/>
              <a:t>We first choose some target Hamiltonian</a:t>
            </a:r>
          </a:p>
          <a:p>
            <a:pPr marL="285750" indent="-285750">
              <a:buFont typeface="Arial" panose="020B0604020202020204" pitchFamily="34" charset="0"/>
              <a:buChar char="•"/>
            </a:pPr>
            <a:endParaRPr lang="en-US"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6FFFB984-3D5F-1245-A3C6-E0990F631A2D}" type="slidenum">
              <a:rPr lang="en-US" smtClean="0"/>
              <a:t>15</a:t>
            </a:fld>
            <a:endParaRPr lang="en-US"/>
          </a:p>
        </p:txBody>
      </p:sp>
    </p:spTree>
    <p:extLst>
      <p:ext uri="{BB962C8B-B14F-4D97-AF65-F5344CB8AC3E}">
        <p14:creationId xmlns:p14="http://schemas.microsoft.com/office/powerpoint/2010/main" val="1646681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SQuADDS finds for us the closest design for our target Hamiltonian. It then also generates a device design via the interpolation algorithm that we then simulate.</a:t>
            </a:r>
          </a:p>
        </p:txBody>
      </p:sp>
      <p:sp>
        <p:nvSpPr>
          <p:cNvPr id="4" name="Slide Number Placeholder 3"/>
          <p:cNvSpPr>
            <a:spLocks noGrp="1"/>
          </p:cNvSpPr>
          <p:nvPr>
            <p:ph type="sldNum" sz="quarter" idx="5"/>
          </p:nvPr>
        </p:nvSpPr>
        <p:spPr/>
        <p:txBody>
          <a:bodyPr/>
          <a:lstStyle/>
          <a:p>
            <a:fld id="{6FFFB984-3D5F-1245-A3C6-E0990F631A2D}" type="slidenum">
              <a:rPr lang="en-US" smtClean="0"/>
              <a:t>16</a:t>
            </a:fld>
            <a:endParaRPr lang="en-US"/>
          </a:p>
        </p:txBody>
      </p:sp>
    </p:spTree>
    <p:extLst>
      <p:ext uri="{BB962C8B-B14F-4D97-AF65-F5344CB8AC3E}">
        <p14:creationId xmlns:p14="http://schemas.microsoft.com/office/powerpoint/2010/main" val="284460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i="0" dirty="0">
                <a:effectLst/>
                <a:latin typeface="Arial" panose="020B0604020202020204" pitchFamily="34" charset="0"/>
              </a:rPr>
              <a:t>As you can see, the interpolated design does a much better job at hitting our target Hamiltonian parameters.</a:t>
            </a:r>
          </a:p>
          <a:p>
            <a:pPr marL="285750" indent="-285750">
              <a:buFont typeface="Arial" panose="020B0604020202020204" pitchFamily="34" charset="0"/>
              <a:buChar char="•"/>
            </a:pPr>
            <a:r>
              <a:rPr lang="en-US" b="0" i="0" dirty="0">
                <a:effectLst/>
                <a:latin typeface="Arial" panose="020B0604020202020204" pitchFamily="34" charset="0"/>
              </a:rPr>
              <a:t>We repeat this test by choosing other target Hamiltonian points.</a:t>
            </a:r>
          </a:p>
        </p:txBody>
      </p:sp>
      <p:sp>
        <p:nvSpPr>
          <p:cNvPr id="4" name="Slide Number Placeholder 3"/>
          <p:cNvSpPr>
            <a:spLocks noGrp="1"/>
          </p:cNvSpPr>
          <p:nvPr>
            <p:ph type="sldNum" sz="quarter" idx="5"/>
          </p:nvPr>
        </p:nvSpPr>
        <p:spPr/>
        <p:txBody>
          <a:bodyPr/>
          <a:lstStyle/>
          <a:p>
            <a:fld id="{6FFFB984-3D5F-1245-A3C6-E0990F631A2D}" type="slidenum">
              <a:rPr lang="en-US" smtClean="0"/>
              <a:t>17</a:t>
            </a:fld>
            <a:endParaRPr lang="en-US"/>
          </a:p>
        </p:txBody>
      </p:sp>
    </p:spTree>
    <p:extLst>
      <p:ext uri="{BB962C8B-B14F-4D97-AF65-F5344CB8AC3E}">
        <p14:creationId xmlns:p14="http://schemas.microsoft.com/office/powerpoint/2010/main" val="1706316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18</a:t>
            </a:fld>
            <a:endParaRPr lang="en-US"/>
          </a:p>
        </p:txBody>
      </p:sp>
    </p:spTree>
    <p:extLst>
      <p:ext uri="{BB962C8B-B14F-4D97-AF65-F5344CB8AC3E}">
        <p14:creationId xmlns:p14="http://schemas.microsoft.com/office/powerpoint/2010/main" val="1634601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6FFFB984-3D5F-1245-A3C6-E0990F631A2D}" type="slidenum">
              <a:rPr lang="en-US" smtClean="0"/>
              <a:t>19</a:t>
            </a:fld>
            <a:endParaRPr lang="en-US"/>
          </a:p>
        </p:txBody>
      </p:sp>
    </p:spTree>
    <p:extLst>
      <p:ext uri="{BB962C8B-B14F-4D97-AF65-F5344CB8AC3E}">
        <p14:creationId xmlns:p14="http://schemas.microsoft.com/office/powerpoint/2010/main" val="4172970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2</a:t>
            </a:fld>
            <a:endParaRPr lang="en-US"/>
          </a:p>
        </p:txBody>
      </p:sp>
    </p:spTree>
    <p:extLst>
      <p:ext uri="{BB962C8B-B14F-4D97-AF65-F5344CB8AC3E}">
        <p14:creationId xmlns:p14="http://schemas.microsoft.com/office/powerpoint/2010/main" val="3782572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20</a:t>
            </a:fld>
            <a:endParaRPr lang="en-US"/>
          </a:p>
        </p:txBody>
      </p:sp>
    </p:spTree>
    <p:extLst>
      <p:ext uri="{BB962C8B-B14F-4D97-AF65-F5344CB8AC3E}">
        <p14:creationId xmlns:p14="http://schemas.microsoft.com/office/powerpoint/2010/main" val="1824377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21</a:t>
            </a:fld>
            <a:endParaRPr lang="en-US"/>
          </a:p>
        </p:txBody>
      </p:sp>
    </p:spTree>
    <p:extLst>
      <p:ext uri="{BB962C8B-B14F-4D97-AF65-F5344CB8AC3E}">
        <p14:creationId xmlns:p14="http://schemas.microsoft.com/office/powerpoint/2010/main" val="3132680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22</a:t>
            </a:fld>
            <a:endParaRPr lang="en-US"/>
          </a:p>
        </p:txBody>
      </p:sp>
    </p:spTree>
    <p:extLst>
      <p:ext uri="{BB962C8B-B14F-4D97-AF65-F5344CB8AC3E}">
        <p14:creationId xmlns:p14="http://schemas.microsoft.com/office/powerpoint/2010/main" val="4080064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23</a:t>
            </a:fld>
            <a:endParaRPr lang="en-US"/>
          </a:p>
        </p:txBody>
      </p:sp>
    </p:spTree>
    <p:extLst>
      <p:ext uri="{BB962C8B-B14F-4D97-AF65-F5344CB8AC3E}">
        <p14:creationId xmlns:p14="http://schemas.microsoft.com/office/powerpoint/2010/main" val="298823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24</a:t>
            </a:fld>
            <a:endParaRPr lang="en-US"/>
          </a:p>
        </p:txBody>
      </p:sp>
    </p:spTree>
    <p:extLst>
      <p:ext uri="{BB962C8B-B14F-4D97-AF65-F5344CB8AC3E}">
        <p14:creationId xmlns:p14="http://schemas.microsoft.com/office/powerpoint/2010/main" val="3262285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25</a:t>
            </a:fld>
            <a:endParaRPr lang="en-US"/>
          </a:p>
        </p:txBody>
      </p:sp>
    </p:spTree>
    <p:extLst>
      <p:ext uri="{BB962C8B-B14F-4D97-AF65-F5344CB8AC3E}">
        <p14:creationId xmlns:p14="http://schemas.microsoft.com/office/powerpoint/2010/main" val="13035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26</a:t>
            </a:fld>
            <a:endParaRPr lang="en-US"/>
          </a:p>
        </p:txBody>
      </p:sp>
    </p:spTree>
    <p:extLst>
      <p:ext uri="{BB962C8B-B14F-4D97-AF65-F5344CB8AC3E}">
        <p14:creationId xmlns:p14="http://schemas.microsoft.com/office/powerpoint/2010/main" val="3030521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27</a:t>
            </a:fld>
            <a:endParaRPr lang="en-US"/>
          </a:p>
        </p:txBody>
      </p:sp>
    </p:spTree>
    <p:extLst>
      <p:ext uri="{BB962C8B-B14F-4D97-AF65-F5344CB8AC3E}">
        <p14:creationId xmlns:p14="http://schemas.microsoft.com/office/powerpoint/2010/main" val="1780543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28</a:t>
            </a:fld>
            <a:endParaRPr lang="en-US"/>
          </a:p>
        </p:txBody>
      </p:sp>
    </p:spTree>
    <p:extLst>
      <p:ext uri="{BB962C8B-B14F-4D97-AF65-F5344CB8AC3E}">
        <p14:creationId xmlns:p14="http://schemas.microsoft.com/office/powerpoint/2010/main" val="4047573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29</a:t>
            </a:fld>
            <a:endParaRPr lang="en-US"/>
          </a:p>
        </p:txBody>
      </p:sp>
    </p:spTree>
    <p:extLst>
      <p:ext uri="{BB962C8B-B14F-4D97-AF65-F5344CB8AC3E}">
        <p14:creationId xmlns:p14="http://schemas.microsoft.com/office/powerpoint/2010/main" val="19474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3</a:t>
            </a:fld>
            <a:endParaRPr lang="en-US"/>
          </a:p>
        </p:txBody>
      </p:sp>
    </p:spTree>
    <p:extLst>
      <p:ext uri="{BB962C8B-B14F-4D97-AF65-F5344CB8AC3E}">
        <p14:creationId xmlns:p14="http://schemas.microsoft.com/office/powerpoint/2010/main" val="645229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4</a:t>
            </a:fld>
            <a:endParaRPr lang="en-US"/>
          </a:p>
        </p:txBody>
      </p:sp>
    </p:spTree>
    <p:extLst>
      <p:ext uri="{BB962C8B-B14F-4D97-AF65-F5344CB8AC3E}">
        <p14:creationId xmlns:p14="http://schemas.microsoft.com/office/powerpoint/2010/main" val="3421331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5</a:t>
            </a:fld>
            <a:endParaRPr lang="en-US"/>
          </a:p>
        </p:txBody>
      </p:sp>
    </p:spTree>
    <p:extLst>
      <p:ext uri="{BB962C8B-B14F-4D97-AF65-F5344CB8AC3E}">
        <p14:creationId xmlns:p14="http://schemas.microsoft.com/office/powerpoint/2010/main" val="2887509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lvl="1"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6</a:t>
            </a:fld>
            <a:endParaRPr lang="en-US"/>
          </a:p>
        </p:txBody>
      </p:sp>
    </p:spTree>
    <p:extLst>
      <p:ext uri="{BB962C8B-B14F-4D97-AF65-F5344CB8AC3E}">
        <p14:creationId xmlns:p14="http://schemas.microsoft.com/office/powerpoint/2010/main" val="342088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7</a:t>
            </a:fld>
            <a:endParaRPr lang="en-US"/>
          </a:p>
        </p:txBody>
      </p:sp>
    </p:spTree>
    <p:extLst>
      <p:ext uri="{BB962C8B-B14F-4D97-AF65-F5344CB8AC3E}">
        <p14:creationId xmlns:p14="http://schemas.microsoft.com/office/powerpoint/2010/main" val="290220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8</a:t>
            </a:fld>
            <a:endParaRPr lang="en-US"/>
          </a:p>
        </p:txBody>
      </p:sp>
    </p:spTree>
    <p:extLst>
      <p:ext uri="{BB962C8B-B14F-4D97-AF65-F5344CB8AC3E}">
        <p14:creationId xmlns:p14="http://schemas.microsoft.com/office/powerpoint/2010/main" val="1671469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FFFB984-3D5F-1245-A3C6-E0990F631A2D}" type="slidenum">
              <a:rPr lang="en-US" smtClean="0"/>
              <a:t>9</a:t>
            </a:fld>
            <a:endParaRPr lang="en-US"/>
          </a:p>
        </p:txBody>
      </p:sp>
    </p:spTree>
    <p:extLst>
      <p:ext uri="{BB962C8B-B14F-4D97-AF65-F5344CB8AC3E}">
        <p14:creationId xmlns:p14="http://schemas.microsoft.com/office/powerpoint/2010/main" val="2255479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8D24-9FFD-9CE4-E995-E25877A795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EAC729-6012-8386-1AE7-82E33C1BCF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527D62-E7F8-7561-E38A-2F5F1367D12C}"/>
              </a:ext>
            </a:extLst>
          </p:cNvPr>
          <p:cNvSpPr>
            <a:spLocks noGrp="1"/>
          </p:cNvSpPr>
          <p:nvPr>
            <p:ph type="dt" sz="half" idx="10"/>
          </p:nvPr>
        </p:nvSpPr>
        <p:spPr/>
        <p:txBody>
          <a:bodyPr/>
          <a:lstStyle/>
          <a:p>
            <a:fld id="{521E97ED-3221-3943-A5EA-F80339DF9B62}" type="datetimeFigureOut">
              <a:rPr lang="en-US" smtClean="0"/>
              <a:t>5/20/25</a:t>
            </a:fld>
            <a:endParaRPr lang="en-US"/>
          </a:p>
        </p:txBody>
      </p:sp>
      <p:sp>
        <p:nvSpPr>
          <p:cNvPr id="5" name="Footer Placeholder 4">
            <a:extLst>
              <a:ext uri="{FF2B5EF4-FFF2-40B4-BE49-F238E27FC236}">
                <a16:creationId xmlns:a16="http://schemas.microsoft.com/office/drawing/2014/main" id="{D1DE3B56-AB80-8314-1835-E8E487F6D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E86DB-594D-C30D-1A5B-DE930C1C3A7F}"/>
              </a:ext>
            </a:extLst>
          </p:cNvPr>
          <p:cNvSpPr>
            <a:spLocks noGrp="1"/>
          </p:cNvSpPr>
          <p:nvPr>
            <p:ph type="sldNum" sz="quarter" idx="12"/>
          </p:nvPr>
        </p:nvSpPr>
        <p:spPr/>
        <p:txBody>
          <a:bodyPr/>
          <a:lstStyle/>
          <a:p>
            <a:fld id="{D5AB59D5-8C3A-CB42-A57B-ED22EEB1BC8D}" type="slidenum">
              <a:rPr lang="en-US" smtClean="0"/>
              <a:t>‹#›</a:t>
            </a:fld>
            <a:endParaRPr lang="en-US"/>
          </a:p>
        </p:txBody>
      </p:sp>
    </p:spTree>
    <p:extLst>
      <p:ext uri="{BB962C8B-B14F-4D97-AF65-F5344CB8AC3E}">
        <p14:creationId xmlns:p14="http://schemas.microsoft.com/office/powerpoint/2010/main" val="114808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77F4-48A4-0799-80FA-82A2453DAC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EAF4EF-A4ED-FACB-696C-C59A83B447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6BB2DF-F037-1465-E96E-7DD68FD5BD28}"/>
              </a:ext>
            </a:extLst>
          </p:cNvPr>
          <p:cNvSpPr>
            <a:spLocks noGrp="1"/>
          </p:cNvSpPr>
          <p:nvPr>
            <p:ph type="dt" sz="half" idx="10"/>
          </p:nvPr>
        </p:nvSpPr>
        <p:spPr/>
        <p:txBody>
          <a:bodyPr/>
          <a:lstStyle/>
          <a:p>
            <a:fld id="{521E97ED-3221-3943-A5EA-F80339DF9B62}" type="datetimeFigureOut">
              <a:rPr lang="en-US" smtClean="0"/>
              <a:t>5/20/25</a:t>
            </a:fld>
            <a:endParaRPr lang="en-US"/>
          </a:p>
        </p:txBody>
      </p:sp>
      <p:sp>
        <p:nvSpPr>
          <p:cNvPr id="5" name="Footer Placeholder 4">
            <a:extLst>
              <a:ext uri="{FF2B5EF4-FFF2-40B4-BE49-F238E27FC236}">
                <a16:creationId xmlns:a16="http://schemas.microsoft.com/office/drawing/2014/main" id="{B4F7FF00-C99A-30A6-19F6-DD1F81913C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86E1AA-D327-DEFC-F194-6F949B017221}"/>
              </a:ext>
            </a:extLst>
          </p:cNvPr>
          <p:cNvSpPr>
            <a:spLocks noGrp="1"/>
          </p:cNvSpPr>
          <p:nvPr>
            <p:ph type="sldNum" sz="quarter" idx="12"/>
          </p:nvPr>
        </p:nvSpPr>
        <p:spPr/>
        <p:txBody>
          <a:bodyPr/>
          <a:lstStyle/>
          <a:p>
            <a:fld id="{D5AB59D5-8C3A-CB42-A57B-ED22EEB1BC8D}" type="slidenum">
              <a:rPr lang="en-US" smtClean="0"/>
              <a:t>‹#›</a:t>
            </a:fld>
            <a:endParaRPr lang="en-US"/>
          </a:p>
        </p:txBody>
      </p:sp>
    </p:spTree>
    <p:extLst>
      <p:ext uri="{BB962C8B-B14F-4D97-AF65-F5344CB8AC3E}">
        <p14:creationId xmlns:p14="http://schemas.microsoft.com/office/powerpoint/2010/main" val="41236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70BCC6-6350-2D1D-B32B-44DA06BF28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4EE98F-CB5E-123C-A3D0-17F71D3A34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F3D324-EBFB-0D6D-9BC3-12E1DFA4BEF3}"/>
              </a:ext>
            </a:extLst>
          </p:cNvPr>
          <p:cNvSpPr>
            <a:spLocks noGrp="1"/>
          </p:cNvSpPr>
          <p:nvPr>
            <p:ph type="dt" sz="half" idx="10"/>
          </p:nvPr>
        </p:nvSpPr>
        <p:spPr/>
        <p:txBody>
          <a:bodyPr/>
          <a:lstStyle/>
          <a:p>
            <a:fld id="{521E97ED-3221-3943-A5EA-F80339DF9B62}" type="datetimeFigureOut">
              <a:rPr lang="en-US" smtClean="0"/>
              <a:t>5/20/25</a:t>
            </a:fld>
            <a:endParaRPr lang="en-US"/>
          </a:p>
        </p:txBody>
      </p:sp>
      <p:sp>
        <p:nvSpPr>
          <p:cNvPr id="5" name="Footer Placeholder 4">
            <a:extLst>
              <a:ext uri="{FF2B5EF4-FFF2-40B4-BE49-F238E27FC236}">
                <a16:creationId xmlns:a16="http://schemas.microsoft.com/office/drawing/2014/main" id="{DD631913-0C4D-8DD5-D4D7-B5B51814D3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6A5047-959A-515F-BD7A-139D91D03EED}"/>
              </a:ext>
            </a:extLst>
          </p:cNvPr>
          <p:cNvSpPr>
            <a:spLocks noGrp="1"/>
          </p:cNvSpPr>
          <p:nvPr>
            <p:ph type="sldNum" sz="quarter" idx="12"/>
          </p:nvPr>
        </p:nvSpPr>
        <p:spPr/>
        <p:txBody>
          <a:bodyPr/>
          <a:lstStyle/>
          <a:p>
            <a:fld id="{D5AB59D5-8C3A-CB42-A57B-ED22EEB1BC8D}" type="slidenum">
              <a:rPr lang="en-US" smtClean="0"/>
              <a:t>‹#›</a:t>
            </a:fld>
            <a:endParaRPr lang="en-US"/>
          </a:p>
        </p:txBody>
      </p:sp>
    </p:spTree>
    <p:extLst>
      <p:ext uri="{BB962C8B-B14F-4D97-AF65-F5344CB8AC3E}">
        <p14:creationId xmlns:p14="http://schemas.microsoft.com/office/powerpoint/2010/main" val="1797468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2CDA-E799-6E57-A426-6BE142C6FA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56F82-AB91-21F8-995B-9D23646DB2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B2219-1E43-33A8-D6C3-E23B652490BD}"/>
              </a:ext>
            </a:extLst>
          </p:cNvPr>
          <p:cNvSpPr>
            <a:spLocks noGrp="1"/>
          </p:cNvSpPr>
          <p:nvPr>
            <p:ph type="dt" sz="half" idx="10"/>
          </p:nvPr>
        </p:nvSpPr>
        <p:spPr/>
        <p:txBody>
          <a:bodyPr/>
          <a:lstStyle/>
          <a:p>
            <a:fld id="{521E97ED-3221-3943-A5EA-F80339DF9B62}" type="datetimeFigureOut">
              <a:rPr lang="en-US" smtClean="0"/>
              <a:t>5/20/25</a:t>
            </a:fld>
            <a:endParaRPr lang="en-US"/>
          </a:p>
        </p:txBody>
      </p:sp>
      <p:sp>
        <p:nvSpPr>
          <p:cNvPr id="5" name="Footer Placeholder 4">
            <a:extLst>
              <a:ext uri="{FF2B5EF4-FFF2-40B4-BE49-F238E27FC236}">
                <a16:creationId xmlns:a16="http://schemas.microsoft.com/office/drawing/2014/main" id="{BA386297-BB48-772B-5B9D-66D0E467B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8F2AEC-B355-4339-2D30-50AD8AA0AB53}"/>
              </a:ext>
            </a:extLst>
          </p:cNvPr>
          <p:cNvSpPr>
            <a:spLocks noGrp="1"/>
          </p:cNvSpPr>
          <p:nvPr>
            <p:ph type="sldNum" sz="quarter" idx="12"/>
          </p:nvPr>
        </p:nvSpPr>
        <p:spPr/>
        <p:txBody>
          <a:bodyPr/>
          <a:lstStyle/>
          <a:p>
            <a:fld id="{D5AB59D5-8C3A-CB42-A57B-ED22EEB1BC8D}" type="slidenum">
              <a:rPr lang="en-US" smtClean="0"/>
              <a:t>‹#›</a:t>
            </a:fld>
            <a:endParaRPr lang="en-US"/>
          </a:p>
        </p:txBody>
      </p:sp>
    </p:spTree>
    <p:extLst>
      <p:ext uri="{BB962C8B-B14F-4D97-AF65-F5344CB8AC3E}">
        <p14:creationId xmlns:p14="http://schemas.microsoft.com/office/powerpoint/2010/main" val="394248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E6BF-C810-ABB7-8C9A-628180F48C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2E537-625E-29E8-882E-71FBD73704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18D2C3-E701-B5E1-B760-AA3E3391C084}"/>
              </a:ext>
            </a:extLst>
          </p:cNvPr>
          <p:cNvSpPr>
            <a:spLocks noGrp="1"/>
          </p:cNvSpPr>
          <p:nvPr>
            <p:ph type="dt" sz="half" idx="10"/>
          </p:nvPr>
        </p:nvSpPr>
        <p:spPr/>
        <p:txBody>
          <a:bodyPr/>
          <a:lstStyle/>
          <a:p>
            <a:fld id="{521E97ED-3221-3943-A5EA-F80339DF9B62}" type="datetimeFigureOut">
              <a:rPr lang="en-US" smtClean="0"/>
              <a:t>5/20/25</a:t>
            </a:fld>
            <a:endParaRPr lang="en-US"/>
          </a:p>
        </p:txBody>
      </p:sp>
      <p:sp>
        <p:nvSpPr>
          <p:cNvPr id="5" name="Footer Placeholder 4">
            <a:extLst>
              <a:ext uri="{FF2B5EF4-FFF2-40B4-BE49-F238E27FC236}">
                <a16:creationId xmlns:a16="http://schemas.microsoft.com/office/drawing/2014/main" id="{A84D19FA-729C-D1C6-0977-2B7CD1BBA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D4DEC-3263-602B-DDAB-DC216715F12F}"/>
              </a:ext>
            </a:extLst>
          </p:cNvPr>
          <p:cNvSpPr>
            <a:spLocks noGrp="1"/>
          </p:cNvSpPr>
          <p:nvPr>
            <p:ph type="sldNum" sz="quarter" idx="12"/>
          </p:nvPr>
        </p:nvSpPr>
        <p:spPr/>
        <p:txBody>
          <a:bodyPr/>
          <a:lstStyle/>
          <a:p>
            <a:fld id="{D5AB59D5-8C3A-CB42-A57B-ED22EEB1BC8D}" type="slidenum">
              <a:rPr lang="en-US" smtClean="0"/>
              <a:t>‹#›</a:t>
            </a:fld>
            <a:endParaRPr lang="en-US"/>
          </a:p>
        </p:txBody>
      </p:sp>
    </p:spTree>
    <p:extLst>
      <p:ext uri="{BB962C8B-B14F-4D97-AF65-F5344CB8AC3E}">
        <p14:creationId xmlns:p14="http://schemas.microsoft.com/office/powerpoint/2010/main" val="1758100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9B24B-9AAE-8302-221B-DAC60B296B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F6D6BD-0E57-9BE8-34E8-DFC3B43A12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ACBFF1-849C-D1A5-6C46-A3C2F22C1F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9E6D63-83DA-5A64-6F79-F476A8E91D7A}"/>
              </a:ext>
            </a:extLst>
          </p:cNvPr>
          <p:cNvSpPr>
            <a:spLocks noGrp="1"/>
          </p:cNvSpPr>
          <p:nvPr>
            <p:ph type="dt" sz="half" idx="10"/>
          </p:nvPr>
        </p:nvSpPr>
        <p:spPr/>
        <p:txBody>
          <a:bodyPr/>
          <a:lstStyle/>
          <a:p>
            <a:fld id="{521E97ED-3221-3943-A5EA-F80339DF9B62}" type="datetimeFigureOut">
              <a:rPr lang="en-US" smtClean="0"/>
              <a:t>5/20/25</a:t>
            </a:fld>
            <a:endParaRPr lang="en-US"/>
          </a:p>
        </p:txBody>
      </p:sp>
      <p:sp>
        <p:nvSpPr>
          <p:cNvPr id="6" name="Footer Placeholder 5">
            <a:extLst>
              <a:ext uri="{FF2B5EF4-FFF2-40B4-BE49-F238E27FC236}">
                <a16:creationId xmlns:a16="http://schemas.microsoft.com/office/drawing/2014/main" id="{1ADE4A05-36FE-1232-C33D-E89A850760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E62AC-2C9C-68C2-4E14-5E04B1609E2B}"/>
              </a:ext>
            </a:extLst>
          </p:cNvPr>
          <p:cNvSpPr>
            <a:spLocks noGrp="1"/>
          </p:cNvSpPr>
          <p:nvPr>
            <p:ph type="sldNum" sz="quarter" idx="12"/>
          </p:nvPr>
        </p:nvSpPr>
        <p:spPr/>
        <p:txBody>
          <a:bodyPr/>
          <a:lstStyle/>
          <a:p>
            <a:fld id="{D5AB59D5-8C3A-CB42-A57B-ED22EEB1BC8D}" type="slidenum">
              <a:rPr lang="en-US" smtClean="0"/>
              <a:t>‹#›</a:t>
            </a:fld>
            <a:endParaRPr lang="en-US"/>
          </a:p>
        </p:txBody>
      </p:sp>
    </p:spTree>
    <p:extLst>
      <p:ext uri="{BB962C8B-B14F-4D97-AF65-F5344CB8AC3E}">
        <p14:creationId xmlns:p14="http://schemas.microsoft.com/office/powerpoint/2010/main" val="738533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A1B1-5880-139C-5658-B0FAD756BE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2BBFCD-5862-CB75-D4D0-AB3732ADD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5687BC-DC2E-B3C1-8D4E-2D80569563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918478-A5CF-E65E-0A7D-6CDA375CB4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8C9F6A-9C7A-DEC3-262A-2346217EA7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E5D5F-84E9-93B9-B115-56173626B4F2}"/>
              </a:ext>
            </a:extLst>
          </p:cNvPr>
          <p:cNvSpPr>
            <a:spLocks noGrp="1"/>
          </p:cNvSpPr>
          <p:nvPr>
            <p:ph type="dt" sz="half" idx="10"/>
          </p:nvPr>
        </p:nvSpPr>
        <p:spPr/>
        <p:txBody>
          <a:bodyPr/>
          <a:lstStyle/>
          <a:p>
            <a:fld id="{521E97ED-3221-3943-A5EA-F80339DF9B62}" type="datetimeFigureOut">
              <a:rPr lang="en-US" smtClean="0"/>
              <a:t>5/20/25</a:t>
            </a:fld>
            <a:endParaRPr lang="en-US"/>
          </a:p>
        </p:txBody>
      </p:sp>
      <p:sp>
        <p:nvSpPr>
          <p:cNvPr id="8" name="Footer Placeholder 7">
            <a:extLst>
              <a:ext uri="{FF2B5EF4-FFF2-40B4-BE49-F238E27FC236}">
                <a16:creationId xmlns:a16="http://schemas.microsoft.com/office/drawing/2014/main" id="{EF8DAAD5-BE46-E9F4-5756-D7D979B590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053EBD-882B-0424-9173-F2BB45BB7B4C}"/>
              </a:ext>
            </a:extLst>
          </p:cNvPr>
          <p:cNvSpPr>
            <a:spLocks noGrp="1"/>
          </p:cNvSpPr>
          <p:nvPr>
            <p:ph type="sldNum" sz="quarter" idx="12"/>
          </p:nvPr>
        </p:nvSpPr>
        <p:spPr/>
        <p:txBody>
          <a:bodyPr/>
          <a:lstStyle/>
          <a:p>
            <a:fld id="{D5AB59D5-8C3A-CB42-A57B-ED22EEB1BC8D}" type="slidenum">
              <a:rPr lang="en-US" smtClean="0"/>
              <a:t>‹#›</a:t>
            </a:fld>
            <a:endParaRPr lang="en-US"/>
          </a:p>
        </p:txBody>
      </p:sp>
    </p:spTree>
    <p:extLst>
      <p:ext uri="{BB962C8B-B14F-4D97-AF65-F5344CB8AC3E}">
        <p14:creationId xmlns:p14="http://schemas.microsoft.com/office/powerpoint/2010/main" val="4216942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6DF3-7FF5-EC01-FDA6-72CFE75183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3B11D5-2E45-B5F9-D867-B6523937319D}"/>
              </a:ext>
            </a:extLst>
          </p:cNvPr>
          <p:cNvSpPr>
            <a:spLocks noGrp="1"/>
          </p:cNvSpPr>
          <p:nvPr>
            <p:ph type="dt" sz="half" idx="10"/>
          </p:nvPr>
        </p:nvSpPr>
        <p:spPr/>
        <p:txBody>
          <a:bodyPr/>
          <a:lstStyle/>
          <a:p>
            <a:fld id="{521E97ED-3221-3943-A5EA-F80339DF9B62}" type="datetimeFigureOut">
              <a:rPr lang="en-US" smtClean="0"/>
              <a:t>5/20/25</a:t>
            </a:fld>
            <a:endParaRPr lang="en-US"/>
          </a:p>
        </p:txBody>
      </p:sp>
      <p:sp>
        <p:nvSpPr>
          <p:cNvPr id="4" name="Footer Placeholder 3">
            <a:extLst>
              <a:ext uri="{FF2B5EF4-FFF2-40B4-BE49-F238E27FC236}">
                <a16:creationId xmlns:a16="http://schemas.microsoft.com/office/drawing/2014/main" id="{EAA9F1D4-E514-7404-D939-689E33A456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A3F653-0C81-D2AF-D373-BE7E336044B4}"/>
              </a:ext>
            </a:extLst>
          </p:cNvPr>
          <p:cNvSpPr>
            <a:spLocks noGrp="1"/>
          </p:cNvSpPr>
          <p:nvPr>
            <p:ph type="sldNum" sz="quarter" idx="12"/>
          </p:nvPr>
        </p:nvSpPr>
        <p:spPr/>
        <p:txBody>
          <a:bodyPr/>
          <a:lstStyle/>
          <a:p>
            <a:fld id="{D5AB59D5-8C3A-CB42-A57B-ED22EEB1BC8D}" type="slidenum">
              <a:rPr lang="en-US" smtClean="0"/>
              <a:t>‹#›</a:t>
            </a:fld>
            <a:endParaRPr lang="en-US"/>
          </a:p>
        </p:txBody>
      </p:sp>
    </p:spTree>
    <p:extLst>
      <p:ext uri="{BB962C8B-B14F-4D97-AF65-F5344CB8AC3E}">
        <p14:creationId xmlns:p14="http://schemas.microsoft.com/office/powerpoint/2010/main" val="685174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EE63F3-5C31-A843-062A-4904DBA7E443}"/>
              </a:ext>
            </a:extLst>
          </p:cNvPr>
          <p:cNvSpPr>
            <a:spLocks noGrp="1"/>
          </p:cNvSpPr>
          <p:nvPr>
            <p:ph type="dt" sz="half" idx="10"/>
          </p:nvPr>
        </p:nvSpPr>
        <p:spPr/>
        <p:txBody>
          <a:bodyPr/>
          <a:lstStyle/>
          <a:p>
            <a:fld id="{521E97ED-3221-3943-A5EA-F80339DF9B62}" type="datetimeFigureOut">
              <a:rPr lang="en-US" smtClean="0"/>
              <a:t>5/20/25</a:t>
            </a:fld>
            <a:endParaRPr lang="en-US"/>
          </a:p>
        </p:txBody>
      </p:sp>
      <p:sp>
        <p:nvSpPr>
          <p:cNvPr id="3" name="Footer Placeholder 2">
            <a:extLst>
              <a:ext uri="{FF2B5EF4-FFF2-40B4-BE49-F238E27FC236}">
                <a16:creationId xmlns:a16="http://schemas.microsoft.com/office/drawing/2014/main" id="{4404143C-AFAA-065E-E360-63E6BBCF0E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F50B20-C580-D67A-F763-F1948426394C}"/>
              </a:ext>
            </a:extLst>
          </p:cNvPr>
          <p:cNvSpPr>
            <a:spLocks noGrp="1"/>
          </p:cNvSpPr>
          <p:nvPr>
            <p:ph type="sldNum" sz="quarter" idx="12"/>
          </p:nvPr>
        </p:nvSpPr>
        <p:spPr/>
        <p:txBody>
          <a:bodyPr/>
          <a:lstStyle/>
          <a:p>
            <a:fld id="{D5AB59D5-8C3A-CB42-A57B-ED22EEB1BC8D}" type="slidenum">
              <a:rPr lang="en-US" smtClean="0"/>
              <a:t>‹#›</a:t>
            </a:fld>
            <a:endParaRPr lang="en-US"/>
          </a:p>
        </p:txBody>
      </p:sp>
    </p:spTree>
    <p:extLst>
      <p:ext uri="{BB962C8B-B14F-4D97-AF65-F5344CB8AC3E}">
        <p14:creationId xmlns:p14="http://schemas.microsoft.com/office/powerpoint/2010/main" val="68580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69C89-FF89-7A14-ACD8-EF40A776B4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F67282-5743-2867-8F0A-D7CB98D47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FD6F05-7FD4-82E0-5167-E05BBB8B5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D9AE30-67C3-C646-FE57-AAE0AC0C1B35}"/>
              </a:ext>
            </a:extLst>
          </p:cNvPr>
          <p:cNvSpPr>
            <a:spLocks noGrp="1"/>
          </p:cNvSpPr>
          <p:nvPr>
            <p:ph type="dt" sz="half" idx="10"/>
          </p:nvPr>
        </p:nvSpPr>
        <p:spPr/>
        <p:txBody>
          <a:bodyPr/>
          <a:lstStyle/>
          <a:p>
            <a:fld id="{521E97ED-3221-3943-A5EA-F80339DF9B62}" type="datetimeFigureOut">
              <a:rPr lang="en-US" smtClean="0"/>
              <a:t>5/20/25</a:t>
            </a:fld>
            <a:endParaRPr lang="en-US"/>
          </a:p>
        </p:txBody>
      </p:sp>
      <p:sp>
        <p:nvSpPr>
          <p:cNvPr id="6" name="Footer Placeholder 5">
            <a:extLst>
              <a:ext uri="{FF2B5EF4-FFF2-40B4-BE49-F238E27FC236}">
                <a16:creationId xmlns:a16="http://schemas.microsoft.com/office/drawing/2014/main" id="{BF3AB266-A5D0-7CA5-5812-433A0B4B3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19D23-8006-66A3-4A0E-9A233277435C}"/>
              </a:ext>
            </a:extLst>
          </p:cNvPr>
          <p:cNvSpPr>
            <a:spLocks noGrp="1"/>
          </p:cNvSpPr>
          <p:nvPr>
            <p:ph type="sldNum" sz="quarter" idx="12"/>
          </p:nvPr>
        </p:nvSpPr>
        <p:spPr/>
        <p:txBody>
          <a:bodyPr/>
          <a:lstStyle/>
          <a:p>
            <a:fld id="{D5AB59D5-8C3A-CB42-A57B-ED22EEB1BC8D}" type="slidenum">
              <a:rPr lang="en-US" smtClean="0"/>
              <a:t>‹#›</a:t>
            </a:fld>
            <a:endParaRPr lang="en-US"/>
          </a:p>
        </p:txBody>
      </p:sp>
    </p:spTree>
    <p:extLst>
      <p:ext uri="{BB962C8B-B14F-4D97-AF65-F5344CB8AC3E}">
        <p14:creationId xmlns:p14="http://schemas.microsoft.com/office/powerpoint/2010/main" val="668106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2B67-E20D-6D57-1E84-C14D3947B6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9EF888-BC24-52C8-7FE2-BE55C93D1D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F10CA7-30B2-6F21-9423-F3FF5EA51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0EFCB1-93E5-94CB-8897-1BAF0F6BFEEA}"/>
              </a:ext>
            </a:extLst>
          </p:cNvPr>
          <p:cNvSpPr>
            <a:spLocks noGrp="1"/>
          </p:cNvSpPr>
          <p:nvPr>
            <p:ph type="dt" sz="half" idx="10"/>
          </p:nvPr>
        </p:nvSpPr>
        <p:spPr/>
        <p:txBody>
          <a:bodyPr/>
          <a:lstStyle/>
          <a:p>
            <a:fld id="{521E97ED-3221-3943-A5EA-F80339DF9B62}" type="datetimeFigureOut">
              <a:rPr lang="en-US" smtClean="0"/>
              <a:t>5/20/25</a:t>
            </a:fld>
            <a:endParaRPr lang="en-US"/>
          </a:p>
        </p:txBody>
      </p:sp>
      <p:sp>
        <p:nvSpPr>
          <p:cNvPr id="6" name="Footer Placeholder 5">
            <a:extLst>
              <a:ext uri="{FF2B5EF4-FFF2-40B4-BE49-F238E27FC236}">
                <a16:creationId xmlns:a16="http://schemas.microsoft.com/office/drawing/2014/main" id="{DDCCBF40-0047-4114-DDDE-7414EF7460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BD258-3D87-82F9-FA6D-4FE535A8B5ED}"/>
              </a:ext>
            </a:extLst>
          </p:cNvPr>
          <p:cNvSpPr>
            <a:spLocks noGrp="1"/>
          </p:cNvSpPr>
          <p:nvPr>
            <p:ph type="sldNum" sz="quarter" idx="12"/>
          </p:nvPr>
        </p:nvSpPr>
        <p:spPr/>
        <p:txBody>
          <a:bodyPr/>
          <a:lstStyle/>
          <a:p>
            <a:fld id="{D5AB59D5-8C3A-CB42-A57B-ED22EEB1BC8D}" type="slidenum">
              <a:rPr lang="en-US" smtClean="0"/>
              <a:t>‹#›</a:t>
            </a:fld>
            <a:endParaRPr lang="en-US"/>
          </a:p>
        </p:txBody>
      </p:sp>
    </p:spTree>
    <p:extLst>
      <p:ext uri="{BB962C8B-B14F-4D97-AF65-F5344CB8AC3E}">
        <p14:creationId xmlns:p14="http://schemas.microsoft.com/office/powerpoint/2010/main" val="2699019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D9C748-FE90-E907-163B-41FCC886E8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43BE11-CEFF-1651-9ABB-075F84CD59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B1115-8654-0FC4-6E42-447A7A9A3C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1E97ED-3221-3943-A5EA-F80339DF9B62}" type="datetimeFigureOut">
              <a:rPr lang="en-US" smtClean="0"/>
              <a:t>5/20/25</a:t>
            </a:fld>
            <a:endParaRPr lang="en-US"/>
          </a:p>
        </p:txBody>
      </p:sp>
      <p:sp>
        <p:nvSpPr>
          <p:cNvPr id="5" name="Footer Placeholder 4">
            <a:extLst>
              <a:ext uri="{FF2B5EF4-FFF2-40B4-BE49-F238E27FC236}">
                <a16:creationId xmlns:a16="http://schemas.microsoft.com/office/drawing/2014/main" id="{DE243DB6-77BE-0331-B97A-5716CDA4DE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ECF711-D470-F07F-D513-47476C7A4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AB59D5-8C3A-CB42-A57B-ED22EEB1BC8D}" type="slidenum">
              <a:rPr lang="en-US" smtClean="0"/>
              <a:t>‹#›</a:t>
            </a:fld>
            <a:endParaRPr lang="en-US"/>
          </a:p>
        </p:txBody>
      </p:sp>
    </p:spTree>
    <p:extLst>
      <p:ext uri="{BB962C8B-B14F-4D97-AF65-F5344CB8AC3E}">
        <p14:creationId xmlns:p14="http://schemas.microsoft.com/office/powerpoint/2010/main" val="2423080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7"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hyperlink" Target="https://quantum-journal.org/papers/q-2024-09-09-1465/" TargetMode="Externa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6.png"/><Relationship Id="rId4" Type="http://schemas.openxmlformats.org/officeDocument/2006/relationships/image" Target="../media/image49.png"/><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5.png"/><Relationship Id="rId7" Type="http://schemas.openxmlformats.org/officeDocument/2006/relationships/hyperlink" Target="https://doi.org/10.22331/q-2024-09-09-146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76.png"/><Relationship Id="rId9" Type="http://schemas.openxmlformats.org/officeDocument/2006/relationships/image" Target="../media/image77.jp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quantum-journal.org/papers/q-2024-09-09-1465/" TargetMode="External"/><Relationship Id="rId4" Type="http://schemas.openxmlformats.org/officeDocument/2006/relationships/image" Target="../media/image52.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5.xml"/><Relationship Id="rId3" Type="http://schemas.openxmlformats.org/officeDocument/2006/relationships/image" Target="../media/image29.png"/><Relationship Id="rId7" Type="http://schemas.openxmlformats.org/officeDocument/2006/relationships/customXml" Target="../ink/ink2.xml"/><Relationship Id="rId12" Type="http://schemas.openxmlformats.org/officeDocument/2006/relationships/image" Target="../media/image34.pn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customXml" Target="../ink/ink3.xml"/><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0" y="0"/>
            <a:ext cx="12192000" cy="61400"/>
          </a:xfrm>
          <a:prstGeom prst="rect">
            <a:avLst/>
          </a:prstGeom>
          <a:noFill/>
          <a:ln>
            <a:noFill/>
          </a:ln>
        </p:spPr>
      </p:pic>
      <p:pic>
        <p:nvPicPr>
          <p:cNvPr id="56" name="Google Shape;56;p13"/>
          <p:cNvPicPr preferRelativeResize="0"/>
          <p:nvPr/>
        </p:nvPicPr>
        <p:blipFill>
          <a:blip r:embed="rId4">
            <a:alphaModFix/>
          </a:blip>
          <a:stretch>
            <a:fillRect/>
          </a:stretch>
        </p:blipFill>
        <p:spPr>
          <a:xfrm>
            <a:off x="0" y="61401"/>
            <a:ext cx="12192000" cy="73667"/>
          </a:xfrm>
          <a:prstGeom prst="rect">
            <a:avLst/>
          </a:prstGeom>
          <a:noFill/>
          <a:ln>
            <a:noFill/>
          </a:ln>
        </p:spPr>
      </p:pic>
      <p:pic>
        <p:nvPicPr>
          <p:cNvPr id="57" name="Google Shape;57;p13"/>
          <p:cNvPicPr preferRelativeResize="0"/>
          <p:nvPr/>
        </p:nvPicPr>
        <p:blipFill>
          <a:blip r:embed="rId5">
            <a:alphaModFix/>
          </a:blip>
          <a:stretch>
            <a:fillRect/>
          </a:stretch>
        </p:blipFill>
        <p:spPr>
          <a:xfrm>
            <a:off x="-40192" y="6708788"/>
            <a:ext cx="12192000" cy="162611"/>
          </a:xfrm>
          <a:prstGeom prst="rect">
            <a:avLst/>
          </a:prstGeom>
          <a:noFill/>
          <a:ln>
            <a:noFill/>
          </a:ln>
        </p:spPr>
      </p:pic>
      <p:pic>
        <p:nvPicPr>
          <p:cNvPr id="58" name="Google Shape;58;p13"/>
          <p:cNvPicPr preferRelativeResize="0"/>
          <p:nvPr/>
        </p:nvPicPr>
        <p:blipFill>
          <a:blip r:embed="rId6">
            <a:alphaModFix/>
          </a:blip>
          <a:stretch>
            <a:fillRect/>
          </a:stretch>
        </p:blipFill>
        <p:spPr>
          <a:xfrm>
            <a:off x="-40192" y="6532163"/>
            <a:ext cx="12192000" cy="184167"/>
          </a:xfrm>
          <a:prstGeom prst="rect">
            <a:avLst/>
          </a:prstGeom>
          <a:noFill/>
          <a:ln>
            <a:noFill/>
          </a:ln>
        </p:spPr>
      </p:pic>
      <mc:AlternateContent xmlns:mc="http://schemas.openxmlformats.org/markup-compatibility/2006" xmlns:a14="http://schemas.microsoft.com/office/drawing/2010/main">
        <mc:Choice Requires="a14">
          <p:sp>
            <p:nvSpPr>
              <p:cNvPr id="61" name="Google Shape;61;p13"/>
              <p:cNvSpPr txBox="1"/>
              <p:nvPr/>
            </p:nvSpPr>
            <p:spPr>
              <a:xfrm>
                <a:off x="0" y="106491"/>
                <a:ext cx="12192000" cy="1902788"/>
              </a:xfrm>
              <a:prstGeom prst="rect">
                <a:avLst/>
              </a:prstGeom>
              <a:noFill/>
              <a:ln>
                <a:noFill/>
              </a:ln>
            </p:spPr>
            <p:txBody>
              <a:bodyPr spcFirstLastPara="1" wrap="square" lIns="121900" tIns="121900" rIns="121900" bIns="121900" anchor="t" anchorCtr="0">
                <a:spAutoFit/>
              </a:bodyPr>
              <a:lstStyle/>
              <a:p>
                <a:pPr algn="ctr"/>
                <a:r>
                  <a:rPr lang="en-US" sz="3600" dirty="0">
                    <a:solidFill>
                      <a:schemeClr val="tx1"/>
                    </a:solidFill>
                    <a:latin typeface="Arial" panose="020B0604020202020204" pitchFamily="34" charset="0"/>
                  </a:rPr>
                  <a:t>Learning the Inverse Design Map: </a:t>
                </a:r>
                <a14:m>
                  <m:oMath xmlns:m="http://schemas.openxmlformats.org/officeDocument/2006/math">
                    <m:acc>
                      <m:accPr>
                        <m:chr m:val="̂"/>
                        <m:ctrlPr>
                          <a:rPr lang="en-US" sz="3600" i="1" dirty="0" smtClean="0">
                            <a:solidFill>
                              <a:schemeClr val="tx1"/>
                            </a:solidFill>
                            <a:latin typeface="Cambria Math" panose="02040503050406030204" pitchFamily="18" charset="0"/>
                          </a:rPr>
                        </m:ctrlPr>
                      </m:accPr>
                      <m:e>
                        <m:r>
                          <a:rPr lang="en-US" sz="3600" i="1" dirty="0">
                            <a:solidFill>
                              <a:schemeClr val="tx1"/>
                            </a:solidFill>
                            <a:latin typeface="Cambria Math" panose="02040503050406030204" pitchFamily="18" charset="0"/>
                          </a:rPr>
                          <m:t>𝐻</m:t>
                        </m:r>
                      </m:e>
                    </m:acc>
                  </m:oMath>
                </a14:m>
                <a:r>
                  <a:rPr lang="en-US" sz="3600" dirty="0">
                    <a:solidFill>
                      <a:schemeClr val="tx1"/>
                    </a:solidFill>
                  </a:rPr>
                  <a:t> to designs</a:t>
                </a:r>
              </a:p>
              <a:p>
                <a:pPr algn="ctr"/>
                <a:r>
                  <a:rPr lang="en-US" sz="3600" dirty="0">
                    <a:latin typeface="Arial" panose="020B0604020202020204" pitchFamily="34" charset="0"/>
                  </a:rPr>
                  <a:t> </a:t>
                </a:r>
                <a:endParaRPr lang="en-US" sz="3600" dirty="0">
                  <a:latin typeface="Hack Nerd Font Mono" panose="020B0609030202020204" pitchFamily="49" charset="0"/>
                  <a:ea typeface="Hack Nerd Font Mono" panose="020B0609030202020204" pitchFamily="49" charset="0"/>
                  <a:cs typeface="Hack Nerd Font Mono" panose="020B0609030202020204" pitchFamily="49" charset="0"/>
                </a:endParaRPr>
              </a:p>
              <a:p>
                <a:pPr algn="ctr"/>
                <a:endParaRPr lang="en-US" sz="3467" i="1" dirty="0"/>
              </a:p>
            </p:txBody>
          </p:sp>
        </mc:Choice>
        <mc:Fallback xmlns="">
          <p:sp>
            <p:nvSpPr>
              <p:cNvPr id="61" name="Google Shape;61;p13"/>
              <p:cNvSpPr txBox="1">
                <a:spLocks noRot="1" noChangeAspect="1" noMove="1" noResize="1" noEditPoints="1" noAdjustHandles="1" noChangeArrowheads="1" noChangeShapeType="1" noTextEdit="1"/>
              </p:cNvSpPr>
              <p:nvPr/>
            </p:nvSpPr>
            <p:spPr>
              <a:xfrm>
                <a:off x="0" y="106491"/>
                <a:ext cx="12192000" cy="1902788"/>
              </a:xfrm>
              <a:prstGeom prst="rect">
                <a:avLst/>
              </a:prstGeom>
              <a:blipFill>
                <a:blip r:embed="rId7"/>
                <a:stretch>
                  <a:fillRect t="-662"/>
                </a:stretch>
              </a:blipFill>
              <a:ln>
                <a:noFill/>
              </a:ln>
            </p:spPr>
            <p:txBody>
              <a:bodyPr/>
              <a:lstStyle/>
              <a:p>
                <a:r>
                  <a:rPr lang="en-US">
                    <a:noFill/>
                  </a:rPr>
                  <a:t> </a:t>
                </a:r>
              </a:p>
            </p:txBody>
          </p:sp>
        </mc:Fallback>
      </mc:AlternateContent>
      <p:sp>
        <p:nvSpPr>
          <p:cNvPr id="62" name="Google Shape;62;p13"/>
          <p:cNvSpPr txBox="1"/>
          <p:nvPr/>
        </p:nvSpPr>
        <p:spPr>
          <a:xfrm>
            <a:off x="3728400" y="1372465"/>
            <a:ext cx="4735200" cy="656614"/>
          </a:xfrm>
          <a:prstGeom prst="rect">
            <a:avLst/>
          </a:prstGeom>
          <a:noFill/>
          <a:ln>
            <a:noFill/>
          </a:ln>
        </p:spPr>
        <p:txBody>
          <a:bodyPr spcFirstLastPara="1" wrap="square" lIns="121900" tIns="121900" rIns="121900" bIns="121900" anchor="t" anchorCtr="0">
            <a:spAutoFit/>
          </a:bodyPr>
          <a:lstStyle/>
          <a:p>
            <a:pPr algn="ctr"/>
            <a:r>
              <a:rPr lang="en" sz="2667" b="1" dirty="0" err="1">
                <a:solidFill>
                  <a:srgbClr val="C00000"/>
                </a:solidFill>
              </a:rPr>
              <a:t>Sadman</a:t>
            </a:r>
            <a:r>
              <a:rPr lang="en" sz="2667" b="1" dirty="0">
                <a:solidFill>
                  <a:srgbClr val="C00000"/>
                </a:solidFill>
              </a:rPr>
              <a:t> Ahmed </a:t>
            </a:r>
            <a:r>
              <a:rPr lang="en" sz="2667" b="1" dirty="0" err="1">
                <a:solidFill>
                  <a:srgbClr val="C00000"/>
                </a:solidFill>
              </a:rPr>
              <a:t>Shanto</a:t>
            </a:r>
            <a:endParaRPr sz="2667" b="1" dirty="0">
              <a:solidFill>
                <a:srgbClr val="C00000"/>
              </a:solidFill>
            </a:endParaRPr>
          </a:p>
        </p:txBody>
      </p:sp>
      <p:pic>
        <p:nvPicPr>
          <p:cNvPr id="63" name="Google Shape;63;p13"/>
          <p:cNvPicPr preferRelativeResize="0"/>
          <p:nvPr/>
        </p:nvPicPr>
        <p:blipFill>
          <a:blip r:embed="rId8">
            <a:alphaModFix/>
          </a:blip>
          <a:stretch>
            <a:fillRect/>
          </a:stretch>
        </p:blipFill>
        <p:spPr>
          <a:xfrm>
            <a:off x="0" y="5567836"/>
            <a:ext cx="2961680" cy="924133"/>
          </a:xfrm>
          <a:prstGeom prst="rect">
            <a:avLst/>
          </a:prstGeom>
          <a:noFill/>
          <a:ln>
            <a:noFill/>
          </a:ln>
        </p:spPr>
      </p:pic>
      <p:pic>
        <p:nvPicPr>
          <p:cNvPr id="65" name="Google Shape;65;p13"/>
          <p:cNvPicPr preferRelativeResize="0"/>
          <p:nvPr/>
        </p:nvPicPr>
        <p:blipFill>
          <a:blip r:embed="rId9">
            <a:alphaModFix/>
          </a:blip>
          <a:stretch>
            <a:fillRect/>
          </a:stretch>
        </p:blipFill>
        <p:spPr>
          <a:xfrm>
            <a:off x="9043561" y="5515226"/>
            <a:ext cx="998300" cy="998300"/>
          </a:xfrm>
          <a:prstGeom prst="rect">
            <a:avLst/>
          </a:prstGeom>
          <a:noFill/>
          <a:ln>
            <a:noFill/>
          </a:ln>
        </p:spPr>
      </p:pic>
      <p:pic>
        <p:nvPicPr>
          <p:cNvPr id="3" name="Picture 2" descr="A close-up of a faucet&#10;&#10;Description automatically generated with low confidence">
            <a:extLst>
              <a:ext uri="{FF2B5EF4-FFF2-40B4-BE49-F238E27FC236}">
                <a16:creationId xmlns:a16="http://schemas.microsoft.com/office/drawing/2014/main" id="{7B6CD6B4-ED57-7C4B-9991-43F25643BFD4}"/>
              </a:ext>
            </a:extLst>
          </p:cNvPr>
          <p:cNvPicPr>
            <a:picLocks noChangeAspect="1"/>
          </p:cNvPicPr>
          <p:nvPr/>
        </p:nvPicPr>
        <p:blipFill>
          <a:blip r:embed="rId10"/>
          <a:stretch>
            <a:fillRect/>
          </a:stretch>
        </p:blipFill>
        <p:spPr>
          <a:xfrm>
            <a:off x="2823943" y="5629273"/>
            <a:ext cx="1693333" cy="846667"/>
          </a:xfrm>
          <a:prstGeom prst="rect">
            <a:avLst/>
          </a:prstGeom>
        </p:spPr>
      </p:pic>
      <p:pic>
        <p:nvPicPr>
          <p:cNvPr id="23" name="Picture 22">
            <a:extLst>
              <a:ext uri="{FF2B5EF4-FFF2-40B4-BE49-F238E27FC236}">
                <a16:creationId xmlns:a16="http://schemas.microsoft.com/office/drawing/2014/main" id="{899F277E-CC8E-DBE2-B5EE-045F7F060A76}"/>
              </a:ext>
            </a:extLst>
          </p:cNvPr>
          <p:cNvPicPr>
            <a:picLocks noChangeAspect="1"/>
          </p:cNvPicPr>
          <p:nvPr/>
        </p:nvPicPr>
        <p:blipFill>
          <a:blip r:embed="rId11"/>
          <a:srcRect/>
          <a:stretch/>
        </p:blipFill>
        <p:spPr>
          <a:xfrm>
            <a:off x="3237757" y="1794980"/>
            <a:ext cx="5225843" cy="2604557"/>
          </a:xfrm>
          <a:prstGeom prst="rect">
            <a:avLst/>
          </a:prstGeom>
        </p:spPr>
      </p:pic>
      <p:sp>
        <p:nvSpPr>
          <p:cNvPr id="4" name="TextBox 3">
            <a:extLst>
              <a:ext uri="{FF2B5EF4-FFF2-40B4-BE49-F238E27FC236}">
                <a16:creationId xmlns:a16="http://schemas.microsoft.com/office/drawing/2014/main" id="{ED425BCD-6834-5D49-A303-1C90C253A2DD}"/>
              </a:ext>
            </a:extLst>
          </p:cNvPr>
          <p:cNvSpPr txBox="1"/>
          <p:nvPr/>
        </p:nvSpPr>
        <p:spPr>
          <a:xfrm>
            <a:off x="2995613" y="4113343"/>
            <a:ext cx="6200775" cy="995016"/>
          </a:xfrm>
          <a:prstGeom prst="rect">
            <a:avLst/>
          </a:prstGeom>
          <a:noFill/>
        </p:spPr>
        <p:txBody>
          <a:bodyPr wrap="square" rtlCol="0">
            <a:spAutoFit/>
          </a:bodyPr>
          <a:lstStyle/>
          <a:p>
            <a:pPr algn="ctr"/>
            <a:r>
              <a:rPr lang="en-US" sz="2933" b="1" dirty="0">
                <a:latin typeface="-apple-system"/>
              </a:rPr>
              <a:t>S</a:t>
            </a:r>
            <a:r>
              <a:rPr lang="en-US" sz="2667" dirty="0">
                <a:solidFill>
                  <a:schemeClr val="bg2">
                    <a:lumMod val="25000"/>
                  </a:schemeClr>
                </a:solidFill>
                <a:latin typeface="-apple-system"/>
              </a:rPr>
              <a:t>uperconducting</a:t>
            </a:r>
            <a:r>
              <a:rPr lang="en-US" sz="2667" dirty="0">
                <a:latin typeface="-apple-system"/>
              </a:rPr>
              <a:t> </a:t>
            </a:r>
            <a:r>
              <a:rPr lang="en-US" sz="2933" b="1" dirty="0">
                <a:latin typeface="-apple-system"/>
              </a:rPr>
              <a:t>Qu</a:t>
            </a:r>
            <a:r>
              <a:rPr lang="en-US" sz="2667" dirty="0">
                <a:solidFill>
                  <a:schemeClr val="bg2">
                    <a:lumMod val="25000"/>
                  </a:schemeClr>
                </a:solidFill>
                <a:latin typeface="-apple-system"/>
              </a:rPr>
              <a:t>bit</a:t>
            </a:r>
            <a:r>
              <a:rPr lang="en-US" sz="2667" dirty="0">
                <a:latin typeface="-apple-system"/>
              </a:rPr>
              <a:t> </a:t>
            </a:r>
            <a:r>
              <a:rPr lang="en-US" sz="2933" b="1" dirty="0">
                <a:latin typeface="-apple-system"/>
              </a:rPr>
              <a:t>A</a:t>
            </a:r>
            <a:r>
              <a:rPr lang="en-US" sz="2667" dirty="0">
                <a:solidFill>
                  <a:schemeClr val="bg2">
                    <a:lumMod val="25000"/>
                  </a:schemeClr>
                </a:solidFill>
                <a:latin typeface="-apple-system"/>
              </a:rPr>
              <a:t>nd</a:t>
            </a:r>
            <a:r>
              <a:rPr lang="en-US" sz="2667" dirty="0">
                <a:latin typeface="-apple-system"/>
              </a:rPr>
              <a:t> </a:t>
            </a:r>
            <a:r>
              <a:rPr lang="en-US" sz="2933" b="1" dirty="0">
                <a:latin typeface="-apple-system"/>
              </a:rPr>
              <a:t>D</a:t>
            </a:r>
            <a:r>
              <a:rPr lang="en-US" sz="2667" dirty="0">
                <a:latin typeface="-apple-system"/>
              </a:rPr>
              <a:t>evice </a:t>
            </a:r>
            <a:r>
              <a:rPr lang="en-US" sz="2933" b="1" dirty="0">
                <a:latin typeface="-apple-system"/>
              </a:rPr>
              <a:t>D</a:t>
            </a:r>
            <a:r>
              <a:rPr lang="en-US" sz="2667" dirty="0">
                <a:solidFill>
                  <a:schemeClr val="bg2">
                    <a:lumMod val="25000"/>
                  </a:schemeClr>
                </a:solidFill>
                <a:latin typeface="-apple-system"/>
              </a:rPr>
              <a:t>esign</a:t>
            </a:r>
            <a:r>
              <a:rPr lang="en-US" sz="2667" dirty="0">
                <a:latin typeface="-apple-system"/>
              </a:rPr>
              <a:t> </a:t>
            </a:r>
            <a:r>
              <a:rPr lang="en-US" sz="2667" dirty="0">
                <a:solidFill>
                  <a:schemeClr val="bg2">
                    <a:lumMod val="25000"/>
                  </a:schemeClr>
                </a:solidFill>
                <a:latin typeface="-apple-system"/>
              </a:rPr>
              <a:t>and</a:t>
            </a:r>
            <a:r>
              <a:rPr lang="en-US" sz="2667" dirty="0">
                <a:latin typeface="-apple-system"/>
              </a:rPr>
              <a:t> </a:t>
            </a:r>
            <a:r>
              <a:rPr lang="en-US" sz="2933" b="1" dirty="0">
                <a:solidFill>
                  <a:schemeClr val="bg2">
                    <a:lumMod val="25000"/>
                  </a:schemeClr>
                </a:solidFill>
                <a:latin typeface="-apple-system"/>
              </a:rPr>
              <a:t>S</a:t>
            </a:r>
            <a:r>
              <a:rPr lang="en-US" sz="2667" dirty="0">
                <a:solidFill>
                  <a:schemeClr val="bg2">
                    <a:lumMod val="25000"/>
                  </a:schemeClr>
                </a:solidFill>
                <a:latin typeface="-apple-system"/>
              </a:rPr>
              <a:t>imulation databa</a:t>
            </a:r>
            <a:r>
              <a:rPr lang="en-US" sz="2667" dirty="0">
                <a:latin typeface="-apple-system"/>
              </a:rPr>
              <a:t>se</a:t>
            </a:r>
          </a:p>
        </p:txBody>
      </p:sp>
      <p:pic>
        <p:nvPicPr>
          <p:cNvPr id="17" name="Picture 4">
            <a:extLst>
              <a:ext uri="{FF2B5EF4-FFF2-40B4-BE49-F238E27FC236}">
                <a16:creationId xmlns:a16="http://schemas.microsoft.com/office/drawing/2014/main" id="{786E54DB-1D14-43A9-CAEC-DAF110627E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5704" y="5542070"/>
            <a:ext cx="2070385" cy="9446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CSA Logo">
            <a:extLst>
              <a:ext uri="{FF2B5EF4-FFF2-40B4-BE49-F238E27FC236}">
                <a16:creationId xmlns:a16="http://schemas.microsoft.com/office/drawing/2014/main" id="{8AD5089D-E3FC-3971-7E55-957F4A324A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74601" y="5629274"/>
            <a:ext cx="2750288" cy="8435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and black logo&#10;&#10;Description automatically generated">
            <a:extLst>
              <a:ext uri="{FF2B5EF4-FFF2-40B4-BE49-F238E27FC236}">
                <a16:creationId xmlns:a16="http://schemas.microsoft.com/office/drawing/2014/main" id="{D81FAB35-F91A-64F5-CBE4-E942382C0FB7}"/>
              </a:ext>
            </a:extLst>
          </p:cNvPr>
          <p:cNvPicPr>
            <a:picLocks noChangeAspect="1"/>
          </p:cNvPicPr>
          <p:nvPr/>
        </p:nvPicPr>
        <p:blipFill>
          <a:blip r:embed="rId14"/>
          <a:stretch>
            <a:fillRect/>
          </a:stretch>
        </p:blipFill>
        <p:spPr>
          <a:xfrm>
            <a:off x="8405669" y="5613529"/>
            <a:ext cx="562383" cy="843575"/>
          </a:xfrm>
          <a:prstGeom prst="rect">
            <a:avLst/>
          </a:prstGeom>
        </p:spPr>
      </p:pic>
      <p:sp>
        <p:nvSpPr>
          <p:cNvPr id="5" name="TextBox 4">
            <a:extLst>
              <a:ext uri="{FF2B5EF4-FFF2-40B4-BE49-F238E27FC236}">
                <a16:creationId xmlns:a16="http://schemas.microsoft.com/office/drawing/2014/main" id="{109DE5DF-DDC8-2360-680C-53797D7F9665}"/>
              </a:ext>
            </a:extLst>
          </p:cNvPr>
          <p:cNvSpPr txBox="1"/>
          <p:nvPr/>
        </p:nvSpPr>
        <p:spPr>
          <a:xfrm>
            <a:off x="-988540" y="6903308"/>
            <a:ext cx="184731" cy="461665"/>
          </a:xfrm>
          <a:prstGeom prst="rect">
            <a:avLst/>
          </a:prstGeom>
          <a:noFill/>
        </p:spPr>
        <p:txBody>
          <a:bodyPr wrap="none" rtlCol="0">
            <a:spAutoFit/>
          </a:bodyPr>
          <a:lstStyle/>
          <a:p>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Subtitle 2">
            <a:extLst>
              <a:ext uri="{FF2B5EF4-FFF2-40B4-BE49-F238E27FC236}">
                <a16:creationId xmlns:a16="http://schemas.microsoft.com/office/drawing/2014/main" id="{77ABFF2D-F6C5-4347-8CBD-78271652FBEE}"/>
              </a:ext>
            </a:extLst>
          </p:cNvPr>
          <p:cNvSpPr txBox="1">
            <a:spLocks/>
          </p:cNvSpPr>
          <p:nvPr/>
        </p:nvSpPr>
        <p:spPr>
          <a:xfrm>
            <a:off x="299524" y="194537"/>
            <a:ext cx="5987723"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What You Can Contribute:</a:t>
            </a:r>
            <a:endParaRPr lang="en-US" dirty="0"/>
          </a:p>
        </p:txBody>
      </p:sp>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1" name="TextBox 10">
            <a:extLst>
              <a:ext uri="{FF2B5EF4-FFF2-40B4-BE49-F238E27FC236}">
                <a16:creationId xmlns:a16="http://schemas.microsoft.com/office/drawing/2014/main" id="{DA26C833-C428-DAE3-CD06-C4A0699F8F12}"/>
              </a:ext>
            </a:extLst>
          </p:cNvPr>
          <p:cNvSpPr txBox="1"/>
          <p:nvPr/>
        </p:nvSpPr>
        <p:spPr>
          <a:xfrm>
            <a:off x="299523" y="749377"/>
            <a:ext cx="11185695" cy="4328557"/>
          </a:xfrm>
          <a:prstGeom prst="rect">
            <a:avLst/>
          </a:prstGeom>
          <a:noFill/>
        </p:spPr>
        <p:txBody>
          <a:bodyPr wrap="square">
            <a:spAutoFit/>
          </a:bodyPr>
          <a:lstStyle/>
          <a:p>
            <a:pPr marL="380990" indent="-380990">
              <a:lnSpc>
                <a:spcPct val="300000"/>
              </a:lnSpc>
              <a:buFont typeface="Arial" panose="020B0604020202020204" pitchFamily="34" charset="0"/>
              <a:buChar char="•"/>
            </a:pPr>
            <a:r>
              <a:rPr lang="en-US" sz="2400" dirty="0">
                <a:solidFill>
                  <a:srgbClr val="C00000"/>
                </a:solidFill>
              </a:rPr>
              <a:t>Device designs (design code, .</a:t>
            </a:r>
            <a:r>
              <a:rPr lang="en-US" sz="2400" dirty="0" err="1">
                <a:solidFill>
                  <a:srgbClr val="C00000"/>
                </a:solidFill>
              </a:rPr>
              <a:t>gds</a:t>
            </a:r>
            <a:r>
              <a:rPr lang="en-US" sz="2400" dirty="0">
                <a:solidFill>
                  <a:srgbClr val="C00000"/>
                </a:solidFill>
              </a:rPr>
              <a:t>/.</a:t>
            </a:r>
            <a:r>
              <a:rPr lang="en-US" sz="2400" dirty="0" err="1">
                <a:solidFill>
                  <a:srgbClr val="C00000"/>
                </a:solidFill>
              </a:rPr>
              <a:t>dxf</a:t>
            </a:r>
            <a:r>
              <a:rPr lang="en-US" sz="2400" dirty="0">
                <a:solidFill>
                  <a:srgbClr val="C00000"/>
                </a:solidFill>
              </a:rPr>
              <a:t> files)</a:t>
            </a:r>
          </a:p>
          <a:p>
            <a:pPr marL="380990" indent="-380990">
              <a:lnSpc>
                <a:spcPct val="300000"/>
              </a:lnSpc>
              <a:buFont typeface="Arial" panose="020B0604020202020204" pitchFamily="34" charset="0"/>
              <a:buChar char="•"/>
            </a:pPr>
            <a:r>
              <a:rPr lang="en-US" sz="2400" dirty="0">
                <a:solidFill>
                  <a:srgbClr val="C00000"/>
                </a:solidFill>
              </a:rPr>
              <a:t>Validated simulation and measurement results (.</a:t>
            </a:r>
            <a:r>
              <a:rPr lang="en-US" sz="2400" dirty="0" err="1">
                <a:solidFill>
                  <a:srgbClr val="C00000"/>
                </a:solidFill>
              </a:rPr>
              <a:t>aedt</a:t>
            </a:r>
            <a:r>
              <a:rPr lang="en-US" sz="2400" dirty="0">
                <a:solidFill>
                  <a:srgbClr val="C00000"/>
                </a:solidFill>
              </a:rPr>
              <a:t> files, *.*)</a:t>
            </a:r>
          </a:p>
          <a:p>
            <a:pPr marL="380990" indent="-380990">
              <a:lnSpc>
                <a:spcPct val="300000"/>
              </a:lnSpc>
              <a:buFont typeface="Arial" panose="020B0604020202020204" pitchFamily="34" charset="0"/>
              <a:buChar char="•"/>
            </a:pPr>
            <a:r>
              <a:rPr lang="en-US" sz="2400" dirty="0">
                <a:solidFill>
                  <a:srgbClr val="C00000"/>
                </a:solidFill>
              </a:rPr>
              <a:t>Fabrication recipes (text-based/workflow pictures/</a:t>
            </a:r>
            <a:r>
              <a:rPr lang="en-US" sz="2400" dirty="0" err="1">
                <a:solidFill>
                  <a:srgbClr val="C00000"/>
                </a:solidFill>
              </a:rPr>
              <a:t>Fabublox</a:t>
            </a:r>
            <a:r>
              <a:rPr lang="en-US" sz="2400" dirty="0">
                <a:solidFill>
                  <a:srgbClr val="C00000"/>
                </a:solidFill>
              </a:rPr>
              <a:t> link)</a:t>
            </a:r>
          </a:p>
          <a:p>
            <a:pPr marL="380990" indent="-380990">
              <a:lnSpc>
                <a:spcPct val="300000"/>
              </a:lnSpc>
              <a:buFont typeface="Arial" panose="020B0604020202020204" pitchFamily="34" charset="0"/>
              <a:buChar char="•"/>
            </a:pPr>
            <a:r>
              <a:rPr lang="en-US" sz="2400" dirty="0">
                <a:solidFill>
                  <a:srgbClr val="C00000"/>
                </a:solidFill>
              </a:rPr>
              <a:t>New feature implementations (GitHub PRs)</a:t>
            </a:r>
          </a:p>
        </p:txBody>
      </p:sp>
      <p:sp>
        <p:nvSpPr>
          <p:cNvPr id="14" name="Slide Number Placeholder 5">
            <a:extLst>
              <a:ext uri="{FF2B5EF4-FFF2-40B4-BE49-F238E27FC236}">
                <a16:creationId xmlns:a16="http://schemas.microsoft.com/office/drawing/2014/main" id="{8A80F162-BC64-4CB2-484B-160AFE387BA5}"/>
              </a:ext>
            </a:extLst>
          </p:cNvPr>
          <p:cNvSpPr>
            <a:spLocks noGrp="1"/>
          </p:cNvSpPr>
          <p:nvPr>
            <p:ph type="sldNum" sz="quarter" idx="12"/>
          </p:nvPr>
        </p:nvSpPr>
        <p:spPr>
          <a:xfrm>
            <a:off x="9502587" y="6492875"/>
            <a:ext cx="2743200" cy="365125"/>
          </a:xfrm>
        </p:spPr>
        <p:txBody>
          <a:bodyPr/>
          <a:lstStyle/>
          <a:p>
            <a:r>
              <a:rPr lang="en-US" dirty="0"/>
              <a:t>10</a:t>
            </a:r>
          </a:p>
        </p:txBody>
      </p:sp>
    </p:spTree>
    <p:extLst>
      <p:ext uri="{BB962C8B-B14F-4D97-AF65-F5344CB8AC3E}">
        <p14:creationId xmlns:p14="http://schemas.microsoft.com/office/powerpoint/2010/main" val="98170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DFAFE5F-6B19-763E-E311-0BD6315B3DBB}"/>
            </a:ext>
          </a:extLst>
        </p:cNvPr>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E7F6AE17-F71F-FD74-3C8E-C62B2214E42D}"/>
              </a:ext>
            </a:extLst>
          </p:cNvPr>
          <p:cNvCxnSpPr>
            <a:cxnSpLocks/>
          </p:cNvCxnSpPr>
          <p:nvPr/>
        </p:nvCxnSpPr>
        <p:spPr>
          <a:xfrm flipV="1">
            <a:off x="1864393" y="1595257"/>
            <a:ext cx="0" cy="3014804"/>
          </a:xfrm>
          <a:prstGeom prst="straightConnector1">
            <a:avLst/>
          </a:prstGeom>
          <a:ln w="317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6C14F3-17D3-4F3D-DA22-720D0436ECCC}"/>
              </a:ext>
            </a:extLst>
          </p:cNvPr>
          <p:cNvCxnSpPr>
            <a:cxnSpLocks/>
          </p:cNvCxnSpPr>
          <p:nvPr/>
        </p:nvCxnSpPr>
        <p:spPr>
          <a:xfrm>
            <a:off x="318009" y="3206616"/>
            <a:ext cx="3287695" cy="0"/>
          </a:xfrm>
          <a:prstGeom prst="straightConnector1">
            <a:avLst/>
          </a:prstGeom>
          <a:ln w="317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5FE469-70D5-AFD5-9979-253F185A86E0}"/>
              </a:ext>
            </a:extLst>
          </p:cNvPr>
          <p:cNvCxnSpPr>
            <a:cxnSpLocks/>
          </p:cNvCxnSpPr>
          <p:nvPr/>
        </p:nvCxnSpPr>
        <p:spPr>
          <a:xfrm flipV="1">
            <a:off x="859459" y="2541714"/>
            <a:ext cx="2009868" cy="1329806"/>
          </a:xfrm>
          <a:prstGeom prst="straightConnector1">
            <a:avLst/>
          </a:prstGeom>
          <a:ln w="31750">
            <a:solidFill>
              <a:schemeClr val="tx1">
                <a:alpha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0BA2EBE-CEA0-4097-D66D-3506BA418B7C}"/>
              </a:ext>
            </a:extLst>
          </p:cNvPr>
          <p:cNvCxnSpPr>
            <a:cxnSpLocks/>
          </p:cNvCxnSpPr>
          <p:nvPr/>
        </p:nvCxnSpPr>
        <p:spPr>
          <a:xfrm flipV="1">
            <a:off x="9639639" y="1595257"/>
            <a:ext cx="0" cy="3014804"/>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291219-F2F4-E0FF-74F0-84D9859948EA}"/>
              </a:ext>
            </a:extLst>
          </p:cNvPr>
          <p:cNvCxnSpPr>
            <a:cxnSpLocks/>
          </p:cNvCxnSpPr>
          <p:nvPr/>
        </p:nvCxnSpPr>
        <p:spPr>
          <a:xfrm>
            <a:off x="8093254" y="3206616"/>
            <a:ext cx="3287695" cy="0"/>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D02D16-6FA3-DA10-4E20-58C1AB46C48E}"/>
              </a:ext>
            </a:extLst>
          </p:cNvPr>
          <p:cNvCxnSpPr>
            <a:cxnSpLocks/>
          </p:cNvCxnSpPr>
          <p:nvPr/>
        </p:nvCxnSpPr>
        <p:spPr>
          <a:xfrm flipV="1">
            <a:off x="8634705" y="2541714"/>
            <a:ext cx="2009868" cy="1329806"/>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EAD65FF4-2C83-86C2-A003-A069EFBDE82E}"/>
              </a:ext>
            </a:extLst>
          </p:cNvPr>
          <p:cNvSpPr txBox="1">
            <a:spLocks/>
          </p:cNvSpPr>
          <p:nvPr/>
        </p:nvSpPr>
        <p:spPr>
          <a:xfrm>
            <a:off x="8529360" y="4897019"/>
            <a:ext cx="2415482" cy="49985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C00000"/>
                </a:solidFill>
              </a:rPr>
              <a:t>Design Space</a:t>
            </a:r>
            <a:endParaRPr lang="en-US" dirty="0"/>
          </a:p>
          <a:p>
            <a:endParaRPr lang="en-US" dirty="0"/>
          </a:p>
        </p:txBody>
      </p:sp>
      <p:sp>
        <p:nvSpPr>
          <p:cNvPr id="11" name="Subtitle 2">
            <a:extLst>
              <a:ext uri="{FF2B5EF4-FFF2-40B4-BE49-F238E27FC236}">
                <a16:creationId xmlns:a16="http://schemas.microsoft.com/office/drawing/2014/main" id="{CD436CA2-FE0E-AF46-3198-52B57B68CCA6}"/>
              </a:ext>
            </a:extLst>
          </p:cNvPr>
          <p:cNvSpPr txBox="1">
            <a:spLocks/>
          </p:cNvSpPr>
          <p:nvPr/>
        </p:nvSpPr>
        <p:spPr>
          <a:xfrm>
            <a:off x="470432" y="4866035"/>
            <a:ext cx="3191933" cy="99500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Hamiltonian Space</a:t>
            </a:r>
          </a:p>
          <a:p>
            <a:endParaRPr lang="en-US" dirty="0"/>
          </a:p>
        </p:txBody>
      </p:sp>
      <p:sp>
        <p:nvSpPr>
          <p:cNvPr id="12" name="Freeform 28">
            <a:extLst>
              <a:ext uri="{FF2B5EF4-FFF2-40B4-BE49-F238E27FC236}">
                <a16:creationId xmlns:a16="http://schemas.microsoft.com/office/drawing/2014/main" id="{B87193A3-D387-1671-FF77-6CE00FF2F114}"/>
              </a:ext>
            </a:extLst>
          </p:cNvPr>
          <p:cNvSpPr/>
          <p:nvPr/>
        </p:nvSpPr>
        <p:spPr>
          <a:xfrm>
            <a:off x="996299" y="2141040"/>
            <a:ext cx="1808053" cy="1923237"/>
          </a:xfrm>
          <a:custGeom>
            <a:avLst/>
            <a:gdLst>
              <a:gd name="connsiteX0" fmla="*/ 1131385 w 1870973"/>
              <a:gd name="connsiteY0" fmla="*/ 645459 h 1990165"/>
              <a:gd name="connsiteX1" fmla="*/ 929679 w 1870973"/>
              <a:gd name="connsiteY1" fmla="*/ 564777 h 1990165"/>
              <a:gd name="connsiteX2" fmla="*/ 875890 w 1870973"/>
              <a:gd name="connsiteY2" fmla="*/ 551330 h 1990165"/>
              <a:gd name="connsiteX3" fmla="*/ 660737 w 1870973"/>
              <a:gd name="connsiteY3" fmla="*/ 605118 h 1990165"/>
              <a:gd name="connsiteX4" fmla="*/ 606949 w 1870973"/>
              <a:gd name="connsiteY4" fmla="*/ 685800 h 1990165"/>
              <a:gd name="connsiteX5" fmla="*/ 580055 w 1870973"/>
              <a:gd name="connsiteY5" fmla="*/ 766483 h 1990165"/>
              <a:gd name="connsiteX6" fmla="*/ 176643 w 1870973"/>
              <a:gd name="connsiteY6" fmla="*/ 753035 h 1990165"/>
              <a:gd name="connsiteX7" fmla="*/ 95961 w 1870973"/>
              <a:gd name="connsiteY7" fmla="*/ 766483 h 1990165"/>
              <a:gd name="connsiteX8" fmla="*/ 69067 w 1870973"/>
              <a:gd name="connsiteY8" fmla="*/ 927847 h 1990165"/>
              <a:gd name="connsiteX9" fmla="*/ 42173 w 1870973"/>
              <a:gd name="connsiteY9" fmla="*/ 1062318 h 1990165"/>
              <a:gd name="connsiteX10" fmla="*/ 55620 w 1870973"/>
              <a:gd name="connsiteY10" fmla="*/ 1331259 h 1990165"/>
              <a:gd name="connsiteX11" fmla="*/ 136302 w 1870973"/>
              <a:gd name="connsiteY11" fmla="*/ 1425388 h 1990165"/>
              <a:gd name="connsiteX12" fmla="*/ 163196 w 1870973"/>
              <a:gd name="connsiteY12" fmla="*/ 1465730 h 1990165"/>
              <a:gd name="connsiteX13" fmla="*/ 230432 w 1870973"/>
              <a:gd name="connsiteY13" fmla="*/ 1532965 h 1990165"/>
              <a:gd name="connsiteX14" fmla="*/ 243879 w 1870973"/>
              <a:gd name="connsiteY14" fmla="*/ 1573306 h 1990165"/>
              <a:gd name="connsiteX15" fmla="*/ 203537 w 1870973"/>
              <a:gd name="connsiteY15" fmla="*/ 1600200 h 1990165"/>
              <a:gd name="connsiteX16" fmla="*/ 95961 w 1870973"/>
              <a:gd name="connsiteY16" fmla="*/ 1627094 h 1990165"/>
              <a:gd name="connsiteX17" fmla="*/ 55620 w 1870973"/>
              <a:gd name="connsiteY17" fmla="*/ 1640541 h 1990165"/>
              <a:gd name="connsiteX18" fmla="*/ 1832 w 1870973"/>
              <a:gd name="connsiteY18" fmla="*/ 1721224 h 1990165"/>
              <a:gd name="connsiteX19" fmla="*/ 42173 w 1870973"/>
              <a:gd name="connsiteY19" fmla="*/ 1734671 h 1990165"/>
              <a:gd name="connsiteX20" fmla="*/ 149749 w 1870973"/>
              <a:gd name="connsiteY20" fmla="*/ 1788459 h 1990165"/>
              <a:gd name="connsiteX21" fmla="*/ 243879 w 1870973"/>
              <a:gd name="connsiteY21" fmla="*/ 1842247 h 1990165"/>
              <a:gd name="connsiteX22" fmla="*/ 297667 w 1870973"/>
              <a:gd name="connsiteY22" fmla="*/ 1882588 h 1990165"/>
              <a:gd name="connsiteX23" fmla="*/ 432137 w 1870973"/>
              <a:gd name="connsiteY23" fmla="*/ 1936377 h 1990165"/>
              <a:gd name="connsiteX24" fmla="*/ 485926 w 1870973"/>
              <a:gd name="connsiteY24" fmla="*/ 1963271 h 1990165"/>
              <a:gd name="connsiteX25" fmla="*/ 580055 w 1870973"/>
              <a:gd name="connsiteY25" fmla="*/ 1990165 h 1990165"/>
              <a:gd name="connsiteX26" fmla="*/ 741420 w 1870973"/>
              <a:gd name="connsiteY26" fmla="*/ 1976718 h 1990165"/>
              <a:gd name="connsiteX27" fmla="*/ 822102 w 1870973"/>
              <a:gd name="connsiteY27" fmla="*/ 1896035 h 1990165"/>
              <a:gd name="connsiteX28" fmla="*/ 875890 w 1870973"/>
              <a:gd name="connsiteY28" fmla="*/ 1842247 h 1990165"/>
              <a:gd name="connsiteX29" fmla="*/ 929679 w 1870973"/>
              <a:gd name="connsiteY29" fmla="*/ 1761565 h 1990165"/>
              <a:gd name="connsiteX30" fmla="*/ 970020 w 1870973"/>
              <a:gd name="connsiteY30" fmla="*/ 1694330 h 1990165"/>
              <a:gd name="connsiteX31" fmla="*/ 996914 w 1870973"/>
              <a:gd name="connsiteY31" fmla="*/ 1667435 h 1990165"/>
              <a:gd name="connsiteX32" fmla="*/ 1037255 w 1870973"/>
              <a:gd name="connsiteY32" fmla="*/ 1613647 h 1990165"/>
              <a:gd name="connsiteX33" fmla="*/ 1117937 w 1870973"/>
              <a:gd name="connsiteY33" fmla="*/ 1573306 h 1990165"/>
              <a:gd name="connsiteX34" fmla="*/ 1212067 w 1870973"/>
              <a:gd name="connsiteY34" fmla="*/ 1586753 h 1990165"/>
              <a:gd name="connsiteX35" fmla="*/ 1306196 w 1870973"/>
              <a:gd name="connsiteY35" fmla="*/ 1613647 h 1990165"/>
              <a:gd name="connsiteX36" fmla="*/ 1413773 w 1870973"/>
              <a:gd name="connsiteY36" fmla="*/ 1640541 h 1990165"/>
              <a:gd name="connsiteX37" fmla="*/ 1561690 w 1870973"/>
              <a:gd name="connsiteY37" fmla="*/ 1627094 h 1990165"/>
              <a:gd name="connsiteX38" fmla="*/ 1588585 w 1870973"/>
              <a:gd name="connsiteY38" fmla="*/ 1600200 h 1990165"/>
              <a:gd name="connsiteX39" fmla="*/ 1642373 w 1870973"/>
              <a:gd name="connsiteY39" fmla="*/ 1559859 h 1990165"/>
              <a:gd name="connsiteX40" fmla="*/ 1736502 w 1870973"/>
              <a:gd name="connsiteY40" fmla="*/ 1452283 h 1990165"/>
              <a:gd name="connsiteX41" fmla="*/ 1763396 w 1870973"/>
              <a:gd name="connsiteY41" fmla="*/ 1425388 h 1990165"/>
              <a:gd name="connsiteX42" fmla="*/ 1803737 w 1870973"/>
              <a:gd name="connsiteY42" fmla="*/ 1331259 h 1990165"/>
              <a:gd name="connsiteX43" fmla="*/ 1830632 w 1870973"/>
              <a:gd name="connsiteY43" fmla="*/ 1264024 h 1990165"/>
              <a:gd name="connsiteX44" fmla="*/ 1844079 w 1870973"/>
              <a:gd name="connsiteY44" fmla="*/ 1156447 h 1990165"/>
              <a:gd name="connsiteX45" fmla="*/ 1857526 w 1870973"/>
              <a:gd name="connsiteY45" fmla="*/ 1089212 h 1990165"/>
              <a:gd name="connsiteX46" fmla="*/ 1870973 w 1870973"/>
              <a:gd name="connsiteY46" fmla="*/ 954741 h 1990165"/>
              <a:gd name="connsiteX47" fmla="*/ 1857526 w 1870973"/>
              <a:gd name="connsiteY47" fmla="*/ 524435 h 1990165"/>
              <a:gd name="connsiteX48" fmla="*/ 1844079 w 1870973"/>
              <a:gd name="connsiteY48" fmla="*/ 443753 h 1990165"/>
              <a:gd name="connsiteX49" fmla="*/ 1803737 w 1870973"/>
              <a:gd name="connsiteY49" fmla="*/ 389965 h 1990165"/>
              <a:gd name="connsiteX50" fmla="*/ 1723055 w 1870973"/>
              <a:gd name="connsiteY50" fmla="*/ 322730 h 1990165"/>
              <a:gd name="connsiteX51" fmla="*/ 1642373 w 1870973"/>
              <a:gd name="connsiteY51" fmla="*/ 295835 h 1990165"/>
              <a:gd name="connsiteX52" fmla="*/ 1628926 w 1870973"/>
              <a:gd name="connsiteY52" fmla="*/ 174812 h 1990165"/>
              <a:gd name="connsiteX53" fmla="*/ 1575137 w 1870973"/>
              <a:gd name="connsiteY53" fmla="*/ 26894 h 1990165"/>
              <a:gd name="connsiteX54" fmla="*/ 1534796 w 1870973"/>
              <a:gd name="connsiteY54" fmla="*/ 0 h 1990165"/>
              <a:gd name="connsiteX55" fmla="*/ 1440667 w 1870973"/>
              <a:gd name="connsiteY55" fmla="*/ 13447 h 1990165"/>
              <a:gd name="connsiteX56" fmla="*/ 1413773 w 1870973"/>
              <a:gd name="connsiteY56" fmla="*/ 53788 h 1990165"/>
              <a:gd name="connsiteX57" fmla="*/ 1386879 w 1870973"/>
              <a:gd name="connsiteY57" fmla="*/ 147918 h 1990165"/>
              <a:gd name="connsiteX58" fmla="*/ 1359985 w 1870973"/>
              <a:gd name="connsiteY58" fmla="*/ 228600 h 1990165"/>
              <a:gd name="connsiteX59" fmla="*/ 1279302 w 1870973"/>
              <a:gd name="connsiteY59" fmla="*/ 349624 h 1990165"/>
              <a:gd name="connsiteX60" fmla="*/ 1198620 w 1870973"/>
              <a:gd name="connsiteY60" fmla="*/ 470647 h 1990165"/>
              <a:gd name="connsiteX61" fmla="*/ 1171726 w 1870973"/>
              <a:gd name="connsiteY61" fmla="*/ 510988 h 1990165"/>
              <a:gd name="connsiteX62" fmla="*/ 1117937 w 1870973"/>
              <a:gd name="connsiteY62" fmla="*/ 564777 h 1990165"/>
              <a:gd name="connsiteX63" fmla="*/ 1131385 w 1870973"/>
              <a:gd name="connsiteY63" fmla="*/ 645459 h 199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870973" h="1990165">
                <a:moveTo>
                  <a:pt x="1131385" y="645459"/>
                </a:moveTo>
                <a:cubicBezTo>
                  <a:pt x="1005163" y="573333"/>
                  <a:pt x="1072313" y="600435"/>
                  <a:pt x="929679" y="564777"/>
                </a:cubicBezTo>
                <a:lnTo>
                  <a:pt x="875890" y="551330"/>
                </a:lnTo>
                <a:cubicBezTo>
                  <a:pt x="741442" y="561672"/>
                  <a:pt x="723100" y="524937"/>
                  <a:pt x="660737" y="605118"/>
                </a:cubicBezTo>
                <a:cubicBezTo>
                  <a:pt x="640893" y="630632"/>
                  <a:pt x="617170" y="655136"/>
                  <a:pt x="606949" y="685800"/>
                </a:cubicBezTo>
                <a:lnTo>
                  <a:pt x="580055" y="766483"/>
                </a:lnTo>
                <a:cubicBezTo>
                  <a:pt x="445584" y="762000"/>
                  <a:pt x="311188" y="753035"/>
                  <a:pt x="176643" y="753035"/>
                </a:cubicBezTo>
                <a:cubicBezTo>
                  <a:pt x="149378" y="753035"/>
                  <a:pt x="110250" y="743262"/>
                  <a:pt x="95961" y="766483"/>
                </a:cubicBezTo>
                <a:cubicBezTo>
                  <a:pt x="67382" y="812924"/>
                  <a:pt x="79761" y="874376"/>
                  <a:pt x="69067" y="927847"/>
                </a:cubicBezTo>
                <a:lnTo>
                  <a:pt x="42173" y="1062318"/>
                </a:lnTo>
                <a:cubicBezTo>
                  <a:pt x="46655" y="1151965"/>
                  <a:pt x="40864" y="1242721"/>
                  <a:pt x="55620" y="1331259"/>
                </a:cubicBezTo>
                <a:cubicBezTo>
                  <a:pt x="59817" y="1356439"/>
                  <a:pt x="120465" y="1406383"/>
                  <a:pt x="136302" y="1425388"/>
                </a:cubicBezTo>
                <a:cubicBezTo>
                  <a:pt x="146648" y="1437804"/>
                  <a:pt x="152554" y="1453567"/>
                  <a:pt x="163196" y="1465730"/>
                </a:cubicBezTo>
                <a:cubicBezTo>
                  <a:pt x="184067" y="1489583"/>
                  <a:pt x="230432" y="1532965"/>
                  <a:pt x="230432" y="1532965"/>
                </a:cubicBezTo>
                <a:cubicBezTo>
                  <a:pt x="234914" y="1546412"/>
                  <a:pt x="249143" y="1560145"/>
                  <a:pt x="243879" y="1573306"/>
                </a:cubicBezTo>
                <a:cubicBezTo>
                  <a:pt x="237877" y="1588312"/>
                  <a:pt x="218726" y="1594677"/>
                  <a:pt x="203537" y="1600200"/>
                </a:cubicBezTo>
                <a:cubicBezTo>
                  <a:pt x="168800" y="1612832"/>
                  <a:pt x="131026" y="1615406"/>
                  <a:pt x="95961" y="1627094"/>
                </a:cubicBezTo>
                <a:lnTo>
                  <a:pt x="55620" y="1640541"/>
                </a:lnTo>
                <a:cubicBezTo>
                  <a:pt x="48772" y="1647389"/>
                  <a:pt x="-11142" y="1695277"/>
                  <a:pt x="1832" y="1721224"/>
                </a:cubicBezTo>
                <a:cubicBezTo>
                  <a:pt x="8171" y="1733902"/>
                  <a:pt x="29269" y="1728806"/>
                  <a:pt x="42173" y="1734671"/>
                </a:cubicBezTo>
                <a:cubicBezTo>
                  <a:pt x="78671" y="1751261"/>
                  <a:pt x="113890" y="1770530"/>
                  <a:pt x="149749" y="1788459"/>
                </a:cubicBezTo>
                <a:cubicBezTo>
                  <a:pt x="202272" y="1814721"/>
                  <a:pt x="199532" y="1810571"/>
                  <a:pt x="243879" y="1842247"/>
                </a:cubicBezTo>
                <a:cubicBezTo>
                  <a:pt x="262116" y="1855273"/>
                  <a:pt x="277621" y="1872565"/>
                  <a:pt x="297667" y="1882588"/>
                </a:cubicBezTo>
                <a:cubicBezTo>
                  <a:pt x="340847" y="1904178"/>
                  <a:pt x="388957" y="1914787"/>
                  <a:pt x="432137" y="1936377"/>
                </a:cubicBezTo>
                <a:cubicBezTo>
                  <a:pt x="450067" y="1945342"/>
                  <a:pt x="467501" y="1955375"/>
                  <a:pt x="485926" y="1963271"/>
                </a:cubicBezTo>
                <a:cubicBezTo>
                  <a:pt x="512934" y="1974846"/>
                  <a:pt x="552759" y="1983341"/>
                  <a:pt x="580055" y="1990165"/>
                </a:cubicBezTo>
                <a:cubicBezTo>
                  <a:pt x="633843" y="1985683"/>
                  <a:pt x="691115" y="1996281"/>
                  <a:pt x="741420" y="1976718"/>
                </a:cubicBezTo>
                <a:cubicBezTo>
                  <a:pt x="776868" y="1962933"/>
                  <a:pt x="795208" y="1922929"/>
                  <a:pt x="822102" y="1896035"/>
                </a:cubicBezTo>
                <a:cubicBezTo>
                  <a:pt x="840031" y="1878106"/>
                  <a:pt x="861825" y="1863344"/>
                  <a:pt x="875890" y="1842247"/>
                </a:cubicBezTo>
                <a:cubicBezTo>
                  <a:pt x="893820" y="1815353"/>
                  <a:pt x="913049" y="1789282"/>
                  <a:pt x="929679" y="1761565"/>
                </a:cubicBezTo>
                <a:cubicBezTo>
                  <a:pt x="943126" y="1739153"/>
                  <a:pt x="954829" y="1715598"/>
                  <a:pt x="970020" y="1694330"/>
                </a:cubicBezTo>
                <a:cubicBezTo>
                  <a:pt x="977389" y="1684013"/>
                  <a:pt x="988798" y="1677175"/>
                  <a:pt x="996914" y="1667435"/>
                </a:cubicBezTo>
                <a:cubicBezTo>
                  <a:pt x="1011261" y="1650218"/>
                  <a:pt x="1021408" y="1629494"/>
                  <a:pt x="1037255" y="1613647"/>
                </a:cubicBezTo>
                <a:cubicBezTo>
                  <a:pt x="1063322" y="1587580"/>
                  <a:pt x="1085127" y="1584243"/>
                  <a:pt x="1117937" y="1573306"/>
                </a:cubicBezTo>
                <a:cubicBezTo>
                  <a:pt x="1149314" y="1577788"/>
                  <a:pt x="1180883" y="1581083"/>
                  <a:pt x="1212067" y="1586753"/>
                </a:cubicBezTo>
                <a:cubicBezTo>
                  <a:pt x="1304295" y="1603522"/>
                  <a:pt x="1229387" y="1594445"/>
                  <a:pt x="1306196" y="1613647"/>
                </a:cubicBezTo>
                <a:lnTo>
                  <a:pt x="1413773" y="1640541"/>
                </a:lnTo>
                <a:cubicBezTo>
                  <a:pt x="1463079" y="1636059"/>
                  <a:pt x="1513449" y="1638227"/>
                  <a:pt x="1561690" y="1627094"/>
                </a:cubicBezTo>
                <a:cubicBezTo>
                  <a:pt x="1574044" y="1624243"/>
                  <a:pt x="1578845" y="1608316"/>
                  <a:pt x="1588585" y="1600200"/>
                </a:cubicBezTo>
                <a:cubicBezTo>
                  <a:pt x="1605802" y="1585853"/>
                  <a:pt x="1625357" y="1574444"/>
                  <a:pt x="1642373" y="1559859"/>
                </a:cubicBezTo>
                <a:cubicBezTo>
                  <a:pt x="1686736" y="1521833"/>
                  <a:pt x="1695393" y="1500244"/>
                  <a:pt x="1736502" y="1452283"/>
                </a:cubicBezTo>
                <a:cubicBezTo>
                  <a:pt x="1744753" y="1442657"/>
                  <a:pt x="1756363" y="1435937"/>
                  <a:pt x="1763396" y="1425388"/>
                </a:cubicBezTo>
                <a:cubicBezTo>
                  <a:pt x="1790383" y="1384907"/>
                  <a:pt x="1788368" y="1372242"/>
                  <a:pt x="1803737" y="1331259"/>
                </a:cubicBezTo>
                <a:cubicBezTo>
                  <a:pt x="1812213" y="1308658"/>
                  <a:pt x="1821667" y="1286436"/>
                  <a:pt x="1830632" y="1264024"/>
                </a:cubicBezTo>
                <a:cubicBezTo>
                  <a:pt x="1835114" y="1228165"/>
                  <a:pt x="1838584" y="1192165"/>
                  <a:pt x="1844079" y="1156447"/>
                </a:cubicBezTo>
                <a:cubicBezTo>
                  <a:pt x="1847554" y="1133857"/>
                  <a:pt x="1854505" y="1111867"/>
                  <a:pt x="1857526" y="1089212"/>
                </a:cubicBezTo>
                <a:cubicBezTo>
                  <a:pt x="1863480" y="1044560"/>
                  <a:pt x="1866491" y="999565"/>
                  <a:pt x="1870973" y="954741"/>
                </a:cubicBezTo>
                <a:cubicBezTo>
                  <a:pt x="1866491" y="811306"/>
                  <a:pt x="1865068" y="667742"/>
                  <a:pt x="1857526" y="524435"/>
                </a:cubicBezTo>
                <a:cubicBezTo>
                  <a:pt x="1856093" y="497208"/>
                  <a:pt x="1854205" y="469068"/>
                  <a:pt x="1844079" y="443753"/>
                </a:cubicBezTo>
                <a:cubicBezTo>
                  <a:pt x="1835755" y="422944"/>
                  <a:pt x="1818323" y="406981"/>
                  <a:pt x="1803737" y="389965"/>
                </a:cubicBezTo>
                <a:cubicBezTo>
                  <a:pt x="1784249" y="367229"/>
                  <a:pt x="1751786" y="335499"/>
                  <a:pt x="1723055" y="322730"/>
                </a:cubicBezTo>
                <a:cubicBezTo>
                  <a:pt x="1697150" y="311216"/>
                  <a:pt x="1642373" y="295835"/>
                  <a:pt x="1642373" y="295835"/>
                </a:cubicBezTo>
                <a:cubicBezTo>
                  <a:pt x="1637891" y="255494"/>
                  <a:pt x="1635980" y="214784"/>
                  <a:pt x="1628926" y="174812"/>
                </a:cubicBezTo>
                <a:cubicBezTo>
                  <a:pt x="1620731" y="128372"/>
                  <a:pt x="1612646" y="64402"/>
                  <a:pt x="1575137" y="26894"/>
                </a:cubicBezTo>
                <a:cubicBezTo>
                  <a:pt x="1563709" y="15466"/>
                  <a:pt x="1548243" y="8965"/>
                  <a:pt x="1534796" y="0"/>
                </a:cubicBezTo>
                <a:cubicBezTo>
                  <a:pt x="1503420" y="4482"/>
                  <a:pt x="1469630" y="574"/>
                  <a:pt x="1440667" y="13447"/>
                </a:cubicBezTo>
                <a:cubicBezTo>
                  <a:pt x="1425899" y="20011"/>
                  <a:pt x="1421000" y="39333"/>
                  <a:pt x="1413773" y="53788"/>
                </a:cubicBezTo>
                <a:cubicBezTo>
                  <a:pt x="1402476" y="76382"/>
                  <a:pt x="1393341" y="126377"/>
                  <a:pt x="1386879" y="147918"/>
                </a:cubicBezTo>
                <a:cubicBezTo>
                  <a:pt x="1378733" y="175071"/>
                  <a:pt x="1375710" y="205012"/>
                  <a:pt x="1359985" y="228600"/>
                </a:cubicBezTo>
                <a:lnTo>
                  <a:pt x="1279302" y="349624"/>
                </a:lnTo>
                <a:lnTo>
                  <a:pt x="1198620" y="470647"/>
                </a:lnTo>
                <a:cubicBezTo>
                  <a:pt x="1189655" y="484094"/>
                  <a:pt x="1183154" y="499560"/>
                  <a:pt x="1171726" y="510988"/>
                </a:cubicBezTo>
                <a:lnTo>
                  <a:pt x="1117937" y="564777"/>
                </a:lnTo>
                <a:cubicBezTo>
                  <a:pt x="1103594" y="665181"/>
                  <a:pt x="1126902" y="681318"/>
                  <a:pt x="1131385" y="645459"/>
                </a:cubicBezTo>
                <a:close/>
              </a:path>
            </a:pathLst>
          </a:custGeom>
          <a:solidFill>
            <a:schemeClr val="tx2">
              <a:alpha val="14314"/>
            </a:schemeClr>
          </a:solidFill>
          <a:ln>
            <a:solidFill>
              <a:schemeClr val="tx2">
                <a:alpha val="13895"/>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Freeform 30">
            <a:extLst>
              <a:ext uri="{FF2B5EF4-FFF2-40B4-BE49-F238E27FC236}">
                <a16:creationId xmlns:a16="http://schemas.microsoft.com/office/drawing/2014/main" id="{BBA79D81-087A-68D2-4901-E6125781402E}"/>
              </a:ext>
            </a:extLst>
          </p:cNvPr>
          <p:cNvSpPr/>
          <p:nvPr/>
        </p:nvSpPr>
        <p:spPr>
          <a:xfrm>
            <a:off x="9154500" y="1972108"/>
            <a:ext cx="1065577" cy="753701"/>
          </a:xfrm>
          <a:custGeom>
            <a:avLst/>
            <a:gdLst>
              <a:gd name="connsiteX0" fmla="*/ 685800 w 1102659"/>
              <a:gd name="connsiteY0" fmla="*/ 94129 h 779929"/>
              <a:gd name="connsiteX1" fmla="*/ 591671 w 1102659"/>
              <a:gd name="connsiteY1" fmla="*/ 107576 h 779929"/>
              <a:gd name="connsiteX2" fmla="*/ 295836 w 1102659"/>
              <a:gd name="connsiteY2" fmla="*/ 121023 h 779929"/>
              <a:gd name="connsiteX3" fmla="*/ 255495 w 1102659"/>
              <a:gd name="connsiteY3" fmla="*/ 134471 h 779929"/>
              <a:gd name="connsiteX4" fmla="*/ 215153 w 1102659"/>
              <a:gd name="connsiteY4" fmla="*/ 161365 h 779929"/>
              <a:gd name="connsiteX5" fmla="*/ 174812 w 1102659"/>
              <a:gd name="connsiteY5" fmla="*/ 309282 h 779929"/>
              <a:gd name="connsiteX6" fmla="*/ 147918 w 1102659"/>
              <a:gd name="connsiteY6" fmla="*/ 349623 h 779929"/>
              <a:gd name="connsiteX7" fmla="*/ 40342 w 1102659"/>
              <a:gd name="connsiteY7" fmla="*/ 443753 h 779929"/>
              <a:gd name="connsiteX8" fmla="*/ 0 w 1102659"/>
              <a:gd name="connsiteY8" fmla="*/ 484094 h 779929"/>
              <a:gd name="connsiteX9" fmla="*/ 13448 w 1102659"/>
              <a:gd name="connsiteY9" fmla="*/ 537882 h 779929"/>
              <a:gd name="connsiteX10" fmla="*/ 94130 w 1102659"/>
              <a:gd name="connsiteY10" fmla="*/ 564776 h 779929"/>
              <a:gd name="connsiteX11" fmla="*/ 389965 w 1102659"/>
              <a:gd name="connsiteY11" fmla="*/ 591671 h 779929"/>
              <a:gd name="connsiteX12" fmla="*/ 470648 w 1102659"/>
              <a:gd name="connsiteY12" fmla="*/ 658906 h 779929"/>
              <a:gd name="connsiteX13" fmla="*/ 591671 w 1102659"/>
              <a:gd name="connsiteY13" fmla="*/ 753035 h 779929"/>
              <a:gd name="connsiteX14" fmla="*/ 672353 w 1102659"/>
              <a:gd name="connsiteY14" fmla="*/ 779929 h 779929"/>
              <a:gd name="connsiteX15" fmla="*/ 820271 w 1102659"/>
              <a:gd name="connsiteY15" fmla="*/ 766482 h 779929"/>
              <a:gd name="connsiteX16" fmla="*/ 860612 w 1102659"/>
              <a:gd name="connsiteY16" fmla="*/ 753035 h 779929"/>
              <a:gd name="connsiteX17" fmla="*/ 927848 w 1102659"/>
              <a:gd name="connsiteY17" fmla="*/ 685800 h 779929"/>
              <a:gd name="connsiteX18" fmla="*/ 954742 w 1102659"/>
              <a:gd name="connsiteY18" fmla="*/ 645459 h 779929"/>
              <a:gd name="connsiteX19" fmla="*/ 981636 w 1102659"/>
              <a:gd name="connsiteY19" fmla="*/ 564776 h 779929"/>
              <a:gd name="connsiteX20" fmla="*/ 981636 w 1102659"/>
              <a:gd name="connsiteY20" fmla="*/ 403412 h 779929"/>
              <a:gd name="connsiteX21" fmla="*/ 1021977 w 1102659"/>
              <a:gd name="connsiteY21" fmla="*/ 363071 h 779929"/>
              <a:gd name="connsiteX22" fmla="*/ 1075765 w 1102659"/>
              <a:gd name="connsiteY22" fmla="*/ 282388 h 779929"/>
              <a:gd name="connsiteX23" fmla="*/ 1089212 w 1102659"/>
              <a:gd name="connsiteY23" fmla="*/ 228600 h 779929"/>
              <a:gd name="connsiteX24" fmla="*/ 1102659 w 1102659"/>
              <a:gd name="connsiteY24" fmla="*/ 188259 h 779929"/>
              <a:gd name="connsiteX25" fmla="*/ 1062318 w 1102659"/>
              <a:gd name="connsiteY25" fmla="*/ 67235 h 779929"/>
              <a:gd name="connsiteX26" fmla="*/ 1021977 w 1102659"/>
              <a:gd name="connsiteY26" fmla="*/ 26894 h 779929"/>
              <a:gd name="connsiteX27" fmla="*/ 941295 w 1102659"/>
              <a:gd name="connsiteY27" fmla="*/ 0 h 779929"/>
              <a:gd name="connsiteX28" fmla="*/ 806824 w 1102659"/>
              <a:gd name="connsiteY28" fmla="*/ 26894 h 779929"/>
              <a:gd name="connsiteX29" fmla="*/ 726142 w 1102659"/>
              <a:gd name="connsiteY29" fmla="*/ 94129 h 779929"/>
              <a:gd name="connsiteX30" fmla="*/ 685800 w 1102659"/>
              <a:gd name="connsiteY30" fmla="*/ 94129 h 77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02659" h="779929">
                <a:moveTo>
                  <a:pt x="685800" y="94129"/>
                </a:moveTo>
                <a:cubicBezTo>
                  <a:pt x="663388" y="96370"/>
                  <a:pt x="623291" y="105395"/>
                  <a:pt x="591671" y="107576"/>
                </a:cubicBezTo>
                <a:cubicBezTo>
                  <a:pt x="493191" y="114368"/>
                  <a:pt x="394235" y="113151"/>
                  <a:pt x="295836" y="121023"/>
                </a:cubicBezTo>
                <a:cubicBezTo>
                  <a:pt x="281707" y="122153"/>
                  <a:pt x="268173" y="128132"/>
                  <a:pt x="255495" y="134471"/>
                </a:cubicBezTo>
                <a:cubicBezTo>
                  <a:pt x="241040" y="141699"/>
                  <a:pt x="228600" y="152400"/>
                  <a:pt x="215153" y="161365"/>
                </a:cubicBezTo>
                <a:cubicBezTo>
                  <a:pt x="154393" y="252505"/>
                  <a:pt x="221167" y="139315"/>
                  <a:pt x="174812" y="309282"/>
                </a:cubicBezTo>
                <a:cubicBezTo>
                  <a:pt x="170560" y="324874"/>
                  <a:pt x="158560" y="337460"/>
                  <a:pt x="147918" y="349623"/>
                </a:cubicBezTo>
                <a:cubicBezTo>
                  <a:pt x="35117" y="478540"/>
                  <a:pt x="124462" y="373654"/>
                  <a:pt x="40342" y="443753"/>
                </a:cubicBezTo>
                <a:cubicBezTo>
                  <a:pt x="25733" y="455927"/>
                  <a:pt x="13447" y="470647"/>
                  <a:pt x="0" y="484094"/>
                </a:cubicBezTo>
                <a:cubicBezTo>
                  <a:pt x="4483" y="502023"/>
                  <a:pt x="-584" y="525855"/>
                  <a:pt x="13448" y="537882"/>
                </a:cubicBezTo>
                <a:cubicBezTo>
                  <a:pt x="34972" y="556331"/>
                  <a:pt x="67236" y="555811"/>
                  <a:pt x="94130" y="564776"/>
                </a:cubicBezTo>
                <a:cubicBezTo>
                  <a:pt x="215377" y="605192"/>
                  <a:pt x="120316" y="577478"/>
                  <a:pt x="389965" y="591671"/>
                </a:cubicBezTo>
                <a:cubicBezTo>
                  <a:pt x="507821" y="709527"/>
                  <a:pt x="358319" y="565300"/>
                  <a:pt x="470648" y="658906"/>
                </a:cubicBezTo>
                <a:cubicBezTo>
                  <a:pt x="517059" y="697581"/>
                  <a:pt x="523697" y="730377"/>
                  <a:pt x="591671" y="753035"/>
                </a:cubicBezTo>
                <a:lnTo>
                  <a:pt x="672353" y="779929"/>
                </a:lnTo>
                <a:cubicBezTo>
                  <a:pt x="721659" y="775447"/>
                  <a:pt x="771259" y="773484"/>
                  <a:pt x="820271" y="766482"/>
                </a:cubicBezTo>
                <a:cubicBezTo>
                  <a:pt x="834303" y="764477"/>
                  <a:pt x="849272" y="761540"/>
                  <a:pt x="860612" y="753035"/>
                </a:cubicBezTo>
                <a:cubicBezTo>
                  <a:pt x="885968" y="734018"/>
                  <a:pt x="910267" y="712172"/>
                  <a:pt x="927848" y="685800"/>
                </a:cubicBezTo>
                <a:cubicBezTo>
                  <a:pt x="936813" y="672353"/>
                  <a:pt x="948178" y="660227"/>
                  <a:pt x="954742" y="645459"/>
                </a:cubicBezTo>
                <a:cubicBezTo>
                  <a:pt x="966256" y="619553"/>
                  <a:pt x="981636" y="564776"/>
                  <a:pt x="981636" y="564776"/>
                </a:cubicBezTo>
                <a:cubicBezTo>
                  <a:pt x="977375" y="526430"/>
                  <a:pt x="951599" y="448468"/>
                  <a:pt x="981636" y="403412"/>
                </a:cubicBezTo>
                <a:cubicBezTo>
                  <a:pt x="992185" y="387589"/>
                  <a:pt x="1010302" y="378082"/>
                  <a:pt x="1021977" y="363071"/>
                </a:cubicBezTo>
                <a:cubicBezTo>
                  <a:pt x="1041821" y="337557"/>
                  <a:pt x="1075765" y="282388"/>
                  <a:pt x="1075765" y="282388"/>
                </a:cubicBezTo>
                <a:cubicBezTo>
                  <a:pt x="1080247" y="264459"/>
                  <a:pt x="1084135" y="246370"/>
                  <a:pt x="1089212" y="228600"/>
                </a:cubicBezTo>
                <a:cubicBezTo>
                  <a:pt x="1093106" y="214971"/>
                  <a:pt x="1102659" y="202433"/>
                  <a:pt x="1102659" y="188259"/>
                </a:cubicBezTo>
                <a:cubicBezTo>
                  <a:pt x="1102659" y="132226"/>
                  <a:pt x="1094791" y="106202"/>
                  <a:pt x="1062318" y="67235"/>
                </a:cubicBezTo>
                <a:cubicBezTo>
                  <a:pt x="1050144" y="52626"/>
                  <a:pt x="1038601" y="36129"/>
                  <a:pt x="1021977" y="26894"/>
                </a:cubicBezTo>
                <a:cubicBezTo>
                  <a:pt x="997196" y="13127"/>
                  <a:pt x="941295" y="0"/>
                  <a:pt x="941295" y="0"/>
                </a:cubicBezTo>
                <a:cubicBezTo>
                  <a:pt x="933324" y="1139"/>
                  <a:pt x="832428" y="9825"/>
                  <a:pt x="806824" y="26894"/>
                </a:cubicBezTo>
                <a:cubicBezTo>
                  <a:pt x="756432" y="60488"/>
                  <a:pt x="781136" y="72132"/>
                  <a:pt x="726142" y="94129"/>
                </a:cubicBezTo>
                <a:cubicBezTo>
                  <a:pt x="717819" y="97458"/>
                  <a:pt x="708212" y="91888"/>
                  <a:pt x="685800" y="94129"/>
                </a:cubicBezTo>
                <a:close/>
              </a:path>
            </a:pathLst>
          </a:custGeom>
          <a:solidFill>
            <a:srgbClr val="C00000">
              <a:alpha val="14206"/>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Freeform 31">
            <a:extLst>
              <a:ext uri="{FF2B5EF4-FFF2-40B4-BE49-F238E27FC236}">
                <a16:creationId xmlns:a16="http://schemas.microsoft.com/office/drawing/2014/main" id="{DE4A8D60-40AC-3680-FB06-3E56678C3296}"/>
              </a:ext>
            </a:extLst>
          </p:cNvPr>
          <p:cNvSpPr/>
          <p:nvPr/>
        </p:nvSpPr>
        <p:spPr>
          <a:xfrm>
            <a:off x="8764655" y="2712814"/>
            <a:ext cx="1429432" cy="1117556"/>
          </a:xfrm>
          <a:custGeom>
            <a:avLst/>
            <a:gdLst>
              <a:gd name="connsiteX0" fmla="*/ 228600 w 1479176"/>
              <a:gd name="connsiteY0" fmla="*/ 174812 h 1156447"/>
              <a:gd name="connsiteX1" fmla="*/ 80682 w 1479176"/>
              <a:gd name="connsiteY1" fmla="*/ 268941 h 1156447"/>
              <a:gd name="connsiteX2" fmla="*/ 53788 w 1479176"/>
              <a:gd name="connsiteY2" fmla="*/ 309283 h 1156447"/>
              <a:gd name="connsiteX3" fmla="*/ 13447 w 1479176"/>
              <a:gd name="connsiteY3" fmla="*/ 349624 h 1156447"/>
              <a:gd name="connsiteX4" fmla="*/ 0 w 1479176"/>
              <a:gd name="connsiteY4" fmla="*/ 389965 h 1156447"/>
              <a:gd name="connsiteX5" fmla="*/ 26894 w 1479176"/>
              <a:gd name="connsiteY5" fmla="*/ 524436 h 1156447"/>
              <a:gd name="connsiteX6" fmla="*/ 53788 w 1479176"/>
              <a:gd name="connsiteY6" fmla="*/ 564777 h 1156447"/>
              <a:gd name="connsiteX7" fmla="*/ 188259 w 1479176"/>
              <a:gd name="connsiteY7" fmla="*/ 685800 h 1156447"/>
              <a:gd name="connsiteX8" fmla="*/ 215153 w 1479176"/>
              <a:gd name="connsiteY8" fmla="*/ 726141 h 1156447"/>
              <a:gd name="connsiteX9" fmla="*/ 295835 w 1479176"/>
              <a:gd name="connsiteY9" fmla="*/ 779930 h 1156447"/>
              <a:gd name="connsiteX10" fmla="*/ 322729 w 1479176"/>
              <a:gd name="connsiteY10" fmla="*/ 820271 h 1156447"/>
              <a:gd name="connsiteX11" fmla="*/ 349623 w 1479176"/>
              <a:gd name="connsiteY11" fmla="*/ 914400 h 1156447"/>
              <a:gd name="connsiteX12" fmla="*/ 363070 w 1479176"/>
              <a:gd name="connsiteY12" fmla="*/ 981636 h 1156447"/>
              <a:gd name="connsiteX13" fmla="*/ 443753 w 1479176"/>
              <a:gd name="connsiteY13" fmla="*/ 1035424 h 1156447"/>
              <a:gd name="connsiteX14" fmla="*/ 645459 w 1479176"/>
              <a:gd name="connsiteY14" fmla="*/ 1048871 h 1156447"/>
              <a:gd name="connsiteX15" fmla="*/ 726141 w 1479176"/>
              <a:gd name="connsiteY15" fmla="*/ 1021977 h 1156447"/>
              <a:gd name="connsiteX16" fmla="*/ 927847 w 1479176"/>
              <a:gd name="connsiteY16" fmla="*/ 1035424 h 1156447"/>
              <a:gd name="connsiteX17" fmla="*/ 1035423 w 1479176"/>
              <a:gd name="connsiteY17" fmla="*/ 1075765 h 1156447"/>
              <a:gd name="connsiteX18" fmla="*/ 1102659 w 1479176"/>
              <a:gd name="connsiteY18" fmla="*/ 1089212 h 1156447"/>
              <a:gd name="connsiteX19" fmla="*/ 1264023 w 1479176"/>
              <a:gd name="connsiteY19" fmla="*/ 1143000 h 1156447"/>
              <a:gd name="connsiteX20" fmla="*/ 1317811 w 1479176"/>
              <a:gd name="connsiteY20" fmla="*/ 1156447 h 1156447"/>
              <a:gd name="connsiteX21" fmla="*/ 1452282 w 1479176"/>
              <a:gd name="connsiteY21" fmla="*/ 1102659 h 1156447"/>
              <a:gd name="connsiteX22" fmla="*/ 1479176 w 1479176"/>
              <a:gd name="connsiteY22" fmla="*/ 1021977 h 1156447"/>
              <a:gd name="connsiteX23" fmla="*/ 1465729 w 1479176"/>
              <a:gd name="connsiteY23" fmla="*/ 914400 h 1156447"/>
              <a:gd name="connsiteX24" fmla="*/ 1385047 w 1479176"/>
              <a:gd name="connsiteY24" fmla="*/ 860612 h 1156447"/>
              <a:gd name="connsiteX25" fmla="*/ 1102659 w 1479176"/>
              <a:gd name="connsiteY25" fmla="*/ 820271 h 1156447"/>
              <a:gd name="connsiteX26" fmla="*/ 1062317 w 1479176"/>
              <a:gd name="connsiteY26" fmla="*/ 806824 h 1156447"/>
              <a:gd name="connsiteX27" fmla="*/ 1021976 w 1479176"/>
              <a:gd name="connsiteY27" fmla="*/ 349624 h 1156447"/>
              <a:gd name="connsiteX28" fmla="*/ 941294 w 1479176"/>
              <a:gd name="connsiteY28" fmla="*/ 295836 h 1156447"/>
              <a:gd name="connsiteX29" fmla="*/ 726141 w 1479176"/>
              <a:gd name="connsiteY29" fmla="*/ 282389 h 1156447"/>
              <a:gd name="connsiteX30" fmla="*/ 591670 w 1479176"/>
              <a:gd name="connsiteY30" fmla="*/ 255494 h 1156447"/>
              <a:gd name="connsiteX31" fmla="*/ 551329 w 1479176"/>
              <a:gd name="connsiteY31" fmla="*/ 228600 h 1156447"/>
              <a:gd name="connsiteX32" fmla="*/ 537882 w 1479176"/>
              <a:gd name="connsiteY32" fmla="*/ 161365 h 1156447"/>
              <a:gd name="connsiteX33" fmla="*/ 578223 w 1479176"/>
              <a:gd name="connsiteY33" fmla="*/ 67236 h 1156447"/>
              <a:gd name="connsiteX34" fmla="*/ 564776 w 1479176"/>
              <a:gd name="connsiteY34" fmla="*/ 26894 h 1156447"/>
              <a:gd name="connsiteX35" fmla="*/ 336176 w 1479176"/>
              <a:gd name="connsiteY35" fmla="*/ 13447 h 1156447"/>
              <a:gd name="connsiteX36" fmla="*/ 295835 w 1479176"/>
              <a:gd name="connsiteY36" fmla="*/ 0 h 1156447"/>
              <a:gd name="connsiteX37" fmla="*/ 228600 w 1479176"/>
              <a:gd name="connsiteY37" fmla="*/ 174812 h 115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9176" h="1156447">
                <a:moveTo>
                  <a:pt x="228600" y="174812"/>
                </a:moveTo>
                <a:cubicBezTo>
                  <a:pt x="192741" y="219635"/>
                  <a:pt x="115139" y="234483"/>
                  <a:pt x="80682" y="268941"/>
                </a:cubicBezTo>
                <a:cubicBezTo>
                  <a:pt x="69254" y="280369"/>
                  <a:pt x="64134" y="296867"/>
                  <a:pt x="53788" y="309283"/>
                </a:cubicBezTo>
                <a:cubicBezTo>
                  <a:pt x="41614" y="323892"/>
                  <a:pt x="26894" y="336177"/>
                  <a:pt x="13447" y="349624"/>
                </a:cubicBezTo>
                <a:cubicBezTo>
                  <a:pt x="8965" y="363071"/>
                  <a:pt x="0" y="375791"/>
                  <a:pt x="0" y="389965"/>
                </a:cubicBezTo>
                <a:cubicBezTo>
                  <a:pt x="0" y="414742"/>
                  <a:pt x="10335" y="491317"/>
                  <a:pt x="26894" y="524436"/>
                </a:cubicBezTo>
                <a:cubicBezTo>
                  <a:pt x="34121" y="538891"/>
                  <a:pt x="43051" y="552698"/>
                  <a:pt x="53788" y="564777"/>
                </a:cubicBezTo>
                <a:cubicBezTo>
                  <a:pt x="118142" y="637176"/>
                  <a:pt x="123002" y="636858"/>
                  <a:pt x="188259" y="685800"/>
                </a:cubicBezTo>
                <a:cubicBezTo>
                  <a:pt x="197224" y="699247"/>
                  <a:pt x="202990" y="715499"/>
                  <a:pt x="215153" y="726141"/>
                </a:cubicBezTo>
                <a:cubicBezTo>
                  <a:pt x="239478" y="747426"/>
                  <a:pt x="295835" y="779930"/>
                  <a:pt x="295835" y="779930"/>
                </a:cubicBezTo>
                <a:cubicBezTo>
                  <a:pt x="304800" y="793377"/>
                  <a:pt x="315501" y="805816"/>
                  <a:pt x="322729" y="820271"/>
                </a:cubicBezTo>
                <a:cubicBezTo>
                  <a:pt x="331714" y="838240"/>
                  <a:pt x="346176" y="898890"/>
                  <a:pt x="349623" y="914400"/>
                </a:cubicBezTo>
                <a:cubicBezTo>
                  <a:pt x="354581" y="936712"/>
                  <a:pt x="352849" y="961193"/>
                  <a:pt x="363070" y="981636"/>
                </a:cubicBezTo>
                <a:cubicBezTo>
                  <a:pt x="383216" y="1021927"/>
                  <a:pt x="407894" y="1023471"/>
                  <a:pt x="443753" y="1035424"/>
                </a:cubicBezTo>
                <a:cubicBezTo>
                  <a:pt x="523690" y="1088715"/>
                  <a:pt x="485736" y="1075491"/>
                  <a:pt x="645459" y="1048871"/>
                </a:cubicBezTo>
                <a:cubicBezTo>
                  <a:pt x="673422" y="1044211"/>
                  <a:pt x="726141" y="1021977"/>
                  <a:pt x="726141" y="1021977"/>
                </a:cubicBezTo>
                <a:cubicBezTo>
                  <a:pt x="793376" y="1026459"/>
                  <a:pt x="860833" y="1028370"/>
                  <a:pt x="927847" y="1035424"/>
                </a:cubicBezTo>
                <a:cubicBezTo>
                  <a:pt x="1001982" y="1043228"/>
                  <a:pt x="964128" y="1052000"/>
                  <a:pt x="1035423" y="1075765"/>
                </a:cubicBezTo>
                <a:cubicBezTo>
                  <a:pt x="1057106" y="1082993"/>
                  <a:pt x="1080247" y="1084730"/>
                  <a:pt x="1102659" y="1089212"/>
                </a:cubicBezTo>
                <a:cubicBezTo>
                  <a:pt x="1189507" y="1132636"/>
                  <a:pt x="1137000" y="1111244"/>
                  <a:pt x="1264023" y="1143000"/>
                </a:cubicBezTo>
                <a:lnTo>
                  <a:pt x="1317811" y="1156447"/>
                </a:lnTo>
                <a:cubicBezTo>
                  <a:pt x="1380275" y="1147524"/>
                  <a:pt x="1419824" y="1161084"/>
                  <a:pt x="1452282" y="1102659"/>
                </a:cubicBezTo>
                <a:cubicBezTo>
                  <a:pt x="1466049" y="1077878"/>
                  <a:pt x="1479176" y="1021977"/>
                  <a:pt x="1479176" y="1021977"/>
                </a:cubicBezTo>
                <a:cubicBezTo>
                  <a:pt x="1474694" y="986118"/>
                  <a:pt x="1478079" y="948362"/>
                  <a:pt x="1465729" y="914400"/>
                </a:cubicBezTo>
                <a:cubicBezTo>
                  <a:pt x="1454669" y="883984"/>
                  <a:pt x="1414134" y="865205"/>
                  <a:pt x="1385047" y="860612"/>
                </a:cubicBezTo>
                <a:cubicBezTo>
                  <a:pt x="1299352" y="847081"/>
                  <a:pt x="1192657" y="842770"/>
                  <a:pt x="1102659" y="820271"/>
                </a:cubicBezTo>
                <a:cubicBezTo>
                  <a:pt x="1088908" y="816833"/>
                  <a:pt x="1075764" y="811306"/>
                  <a:pt x="1062317" y="806824"/>
                </a:cubicBezTo>
                <a:cubicBezTo>
                  <a:pt x="981795" y="565256"/>
                  <a:pt x="1098075" y="939396"/>
                  <a:pt x="1021976" y="349624"/>
                </a:cubicBezTo>
                <a:cubicBezTo>
                  <a:pt x="1018418" y="322051"/>
                  <a:pt x="964789" y="298309"/>
                  <a:pt x="941294" y="295836"/>
                </a:cubicBezTo>
                <a:cubicBezTo>
                  <a:pt x="869831" y="288314"/>
                  <a:pt x="797859" y="286871"/>
                  <a:pt x="726141" y="282389"/>
                </a:cubicBezTo>
                <a:cubicBezTo>
                  <a:pt x="691454" y="277433"/>
                  <a:pt x="629221" y="274270"/>
                  <a:pt x="591670" y="255494"/>
                </a:cubicBezTo>
                <a:cubicBezTo>
                  <a:pt x="577215" y="248266"/>
                  <a:pt x="564776" y="237565"/>
                  <a:pt x="551329" y="228600"/>
                </a:cubicBezTo>
                <a:cubicBezTo>
                  <a:pt x="546847" y="206188"/>
                  <a:pt x="537882" y="184221"/>
                  <a:pt x="537882" y="161365"/>
                </a:cubicBezTo>
                <a:cubicBezTo>
                  <a:pt x="537882" y="117948"/>
                  <a:pt x="556264" y="100174"/>
                  <a:pt x="578223" y="67236"/>
                </a:cubicBezTo>
                <a:cubicBezTo>
                  <a:pt x="573741" y="53789"/>
                  <a:pt x="578613" y="29969"/>
                  <a:pt x="564776" y="26894"/>
                </a:cubicBezTo>
                <a:cubicBezTo>
                  <a:pt x="490262" y="10335"/>
                  <a:pt x="412129" y="21042"/>
                  <a:pt x="336176" y="13447"/>
                </a:cubicBezTo>
                <a:cubicBezTo>
                  <a:pt x="322072" y="12037"/>
                  <a:pt x="309282" y="4482"/>
                  <a:pt x="295835" y="0"/>
                </a:cubicBezTo>
                <a:cubicBezTo>
                  <a:pt x="198562" y="24318"/>
                  <a:pt x="264459" y="129989"/>
                  <a:pt x="228600" y="174812"/>
                </a:cubicBezTo>
                <a:close/>
              </a:path>
            </a:pathLst>
          </a:custGeom>
          <a:solidFill>
            <a:srgbClr val="C00000">
              <a:alpha val="14206"/>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Freeform 32">
            <a:extLst>
              <a:ext uri="{FF2B5EF4-FFF2-40B4-BE49-F238E27FC236}">
                <a16:creationId xmlns:a16="http://schemas.microsoft.com/office/drawing/2014/main" id="{19C6848F-8A3B-447A-8DBB-9FE5204F403A}"/>
              </a:ext>
            </a:extLst>
          </p:cNvPr>
          <p:cNvSpPr/>
          <p:nvPr/>
        </p:nvSpPr>
        <p:spPr>
          <a:xfrm>
            <a:off x="10436195" y="2725807"/>
            <a:ext cx="563573" cy="805681"/>
          </a:xfrm>
          <a:custGeom>
            <a:avLst/>
            <a:gdLst>
              <a:gd name="connsiteX0" fmla="*/ 99091 w 583185"/>
              <a:gd name="connsiteY0" fmla="*/ 174812 h 833718"/>
              <a:gd name="connsiteX1" fmla="*/ 58750 w 583185"/>
              <a:gd name="connsiteY1" fmla="*/ 416859 h 833718"/>
              <a:gd name="connsiteX2" fmla="*/ 31855 w 583185"/>
              <a:gd name="connsiteY2" fmla="*/ 457200 h 833718"/>
              <a:gd name="connsiteX3" fmla="*/ 31855 w 583185"/>
              <a:gd name="connsiteY3" fmla="*/ 820271 h 833718"/>
              <a:gd name="connsiteX4" fmla="*/ 72197 w 583185"/>
              <a:gd name="connsiteY4" fmla="*/ 833718 h 833718"/>
              <a:gd name="connsiteX5" fmla="*/ 220114 w 583185"/>
              <a:gd name="connsiteY5" fmla="*/ 793377 h 833718"/>
              <a:gd name="connsiteX6" fmla="*/ 247008 w 583185"/>
              <a:gd name="connsiteY6" fmla="*/ 712694 h 833718"/>
              <a:gd name="connsiteX7" fmla="*/ 273902 w 583185"/>
              <a:gd name="connsiteY7" fmla="*/ 632012 h 833718"/>
              <a:gd name="connsiteX8" fmla="*/ 314244 w 583185"/>
              <a:gd name="connsiteY8" fmla="*/ 551330 h 833718"/>
              <a:gd name="connsiteX9" fmla="*/ 394926 w 583185"/>
              <a:gd name="connsiteY9" fmla="*/ 497542 h 833718"/>
              <a:gd name="connsiteX10" fmla="*/ 435267 w 583185"/>
              <a:gd name="connsiteY10" fmla="*/ 470647 h 833718"/>
              <a:gd name="connsiteX11" fmla="*/ 475608 w 583185"/>
              <a:gd name="connsiteY11" fmla="*/ 443753 h 833718"/>
              <a:gd name="connsiteX12" fmla="*/ 502502 w 583185"/>
              <a:gd name="connsiteY12" fmla="*/ 403412 h 833718"/>
              <a:gd name="connsiteX13" fmla="*/ 556291 w 583185"/>
              <a:gd name="connsiteY13" fmla="*/ 336177 h 833718"/>
              <a:gd name="connsiteX14" fmla="*/ 583185 w 583185"/>
              <a:gd name="connsiteY14" fmla="*/ 255494 h 833718"/>
              <a:gd name="connsiteX15" fmla="*/ 569738 w 583185"/>
              <a:gd name="connsiteY15" fmla="*/ 188259 h 833718"/>
              <a:gd name="connsiteX16" fmla="*/ 529397 w 583185"/>
              <a:gd name="connsiteY16" fmla="*/ 161365 h 833718"/>
              <a:gd name="connsiteX17" fmla="*/ 462161 w 583185"/>
              <a:gd name="connsiteY17" fmla="*/ 121024 h 833718"/>
              <a:gd name="connsiteX18" fmla="*/ 233561 w 583185"/>
              <a:gd name="connsiteY18" fmla="*/ 134471 h 833718"/>
              <a:gd name="connsiteX19" fmla="*/ 179773 w 583185"/>
              <a:gd name="connsiteY19" fmla="*/ 121024 h 833718"/>
              <a:gd name="connsiteX20" fmla="*/ 166326 w 583185"/>
              <a:gd name="connsiteY20" fmla="*/ 67236 h 833718"/>
              <a:gd name="connsiteX21" fmla="*/ 152879 w 583185"/>
              <a:gd name="connsiteY21" fmla="*/ 26894 h 833718"/>
              <a:gd name="connsiteX22" fmla="*/ 112538 w 583185"/>
              <a:gd name="connsiteY22" fmla="*/ 0 h 833718"/>
              <a:gd name="connsiteX23" fmla="*/ 18408 w 583185"/>
              <a:gd name="connsiteY23" fmla="*/ 13447 h 833718"/>
              <a:gd name="connsiteX24" fmla="*/ 18408 w 583185"/>
              <a:gd name="connsiteY24" fmla="*/ 94130 h 833718"/>
              <a:gd name="connsiteX25" fmla="*/ 58750 w 583185"/>
              <a:gd name="connsiteY25" fmla="*/ 107577 h 833718"/>
              <a:gd name="connsiteX26" fmla="*/ 99091 w 583185"/>
              <a:gd name="connsiteY26" fmla="*/ 174812 h 83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3185" h="833718">
                <a:moveTo>
                  <a:pt x="99091" y="174812"/>
                </a:moveTo>
                <a:cubicBezTo>
                  <a:pt x="95248" y="220934"/>
                  <a:pt x="96432" y="360338"/>
                  <a:pt x="58750" y="416859"/>
                </a:cubicBezTo>
                <a:lnTo>
                  <a:pt x="31855" y="457200"/>
                </a:lnTo>
                <a:cubicBezTo>
                  <a:pt x="-12093" y="589048"/>
                  <a:pt x="-9118" y="564191"/>
                  <a:pt x="31855" y="820271"/>
                </a:cubicBezTo>
                <a:cubicBezTo>
                  <a:pt x="34095" y="834268"/>
                  <a:pt x="58750" y="829236"/>
                  <a:pt x="72197" y="833718"/>
                </a:cubicBezTo>
                <a:cubicBezTo>
                  <a:pt x="96186" y="830719"/>
                  <a:pt x="194258" y="834747"/>
                  <a:pt x="220114" y="793377"/>
                </a:cubicBezTo>
                <a:cubicBezTo>
                  <a:pt x="235139" y="769337"/>
                  <a:pt x="238043" y="739588"/>
                  <a:pt x="247008" y="712694"/>
                </a:cubicBezTo>
                <a:lnTo>
                  <a:pt x="273902" y="632012"/>
                </a:lnTo>
                <a:cubicBezTo>
                  <a:pt x="283494" y="603238"/>
                  <a:pt x="289712" y="572796"/>
                  <a:pt x="314244" y="551330"/>
                </a:cubicBezTo>
                <a:cubicBezTo>
                  <a:pt x="338569" y="530045"/>
                  <a:pt x="368032" y="515471"/>
                  <a:pt x="394926" y="497542"/>
                </a:cubicBezTo>
                <a:lnTo>
                  <a:pt x="435267" y="470647"/>
                </a:lnTo>
                <a:lnTo>
                  <a:pt x="475608" y="443753"/>
                </a:lnTo>
                <a:cubicBezTo>
                  <a:pt x="484573" y="430306"/>
                  <a:pt x="492406" y="416032"/>
                  <a:pt x="502502" y="403412"/>
                </a:cubicBezTo>
                <a:cubicBezTo>
                  <a:pt x="530445" y="368484"/>
                  <a:pt x="535596" y="382741"/>
                  <a:pt x="556291" y="336177"/>
                </a:cubicBezTo>
                <a:cubicBezTo>
                  <a:pt x="567805" y="310271"/>
                  <a:pt x="583185" y="255494"/>
                  <a:pt x="583185" y="255494"/>
                </a:cubicBezTo>
                <a:cubicBezTo>
                  <a:pt x="578703" y="233082"/>
                  <a:pt x="581078" y="208103"/>
                  <a:pt x="569738" y="188259"/>
                </a:cubicBezTo>
                <a:cubicBezTo>
                  <a:pt x="561720" y="174227"/>
                  <a:pt x="542017" y="171461"/>
                  <a:pt x="529397" y="161365"/>
                </a:cubicBezTo>
                <a:cubicBezTo>
                  <a:pt x="476659" y="119175"/>
                  <a:pt x="532217" y="144376"/>
                  <a:pt x="462161" y="121024"/>
                </a:cubicBezTo>
                <a:cubicBezTo>
                  <a:pt x="385961" y="125506"/>
                  <a:pt x="309893" y="134471"/>
                  <a:pt x="233561" y="134471"/>
                </a:cubicBezTo>
                <a:cubicBezTo>
                  <a:pt x="215080" y="134471"/>
                  <a:pt x="192841" y="134092"/>
                  <a:pt x="179773" y="121024"/>
                </a:cubicBezTo>
                <a:cubicBezTo>
                  <a:pt x="166705" y="107956"/>
                  <a:pt x="171403" y="85006"/>
                  <a:pt x="166326" y="67236"/>
                </a:cubicBezTo>
                <a:cubicBezTo>
                  <a:pt x="162432" y="53607"/>
                  <a:pt x="161734" y="37963"/>
                  <a:pt x="152879" y="26894"/>
                </a:cubicBezTo>
                <a:cubicBezTo>
                  <a:pt x="142783" y="14274"/>
                  <a:pt x="125985" y="8965"/>
                  <a:pt x="112538" y="0"/>
                </a:cubicBezTo>
                <a:cubicBezTo>
                  <a:pt x="81161" y="4482"/>
                  <a:pt x="46757" y="-728"/>
                  <a:pt x="18408" y="13447"/>
                </a:cubicBezTo>
                <a:cubicBezTo>
                  <a:pt x="-5498" y="25400"/>
                  <a:pt x="6455" y="82177"/>
                  <a:pt x="18408" y="94130"/>
                </a:cubicBezTo>
                <a:cubicBezTo>
                  <a:pt x="28431" y="104153"/>
                  <a:pt x="45303" y="103095"/>
                  <a:pt x="58750" y="107577"/>
                </a:cubicBezTo>
                <a:cubicBezTo>
                  <a:pt x="88130" y="151648"/>
                  <a:pt x="85644" y="131757"/>
                  <a:pt x="99091" y="174812"/>
                </a:cubicBezTo>
                <a:close/>
              </a:path>
            </a:pathLst>
          </a:custGeom>
          <a:solidFill>
            <a:srgbClr val="C00000">
              <a:alpha val="14206"/>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Subtitle 2">
            <a:extLst>
              <a:ext uri="{FF2B5EF4-FFF2-40B4-BE49-F238E27FC236}">
                <a16:creationId xmlns:a16="http://schemas.microsoft.com/office/drawing/2014/main" id="{AB5089DA-CBDA-006B-337D-024EA89A8BD6}"/>
              </a:ext>
            </a:extLst>
          </p:cNvPr>
          <p:cNvSpPr txBox="1">
            <a:spLocks/>
          </p:cNvSpPr>
          <p:nvPr/>
        </p:nvSpPr>
        <p:spPr>
          <a:xfrm>
            <a:off x="224642" y="145903"/>
            <a:ext cx="6028376" cy="55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 design problem:</a:t>
            </a:r>
            <a:endParaRPr lang="en-US" dirty="0"/>
          </a:p>
        </p:txBody>
      </p:sp>
      <p:sp>
        <p:nvSpPr>
          <p:cNvPr id="24" name="TextBox 23">
            <a:extLst>
              <a:ext uri="{FF2B5EF4-FFF2-40B4-BE49-F238E27FC236}">
                <a16:creationId xmlns:a16="http://schemas.microsoft.com/office/drawing/2014/main" id="{76BB4ADD-3615-9449-71D6-ADED042932EE}"/>
              </a:ext>
            </a:extLst>
          </p:cNvPr>
          <p:cNvSpPr txBox="1"/>
          <p:nvPr/>
        </p:nvSpPr>
        <p:spPr>
          <a:xfrm>
            <a:off x="318009" y="668253"/>
            <a:ext cx="10950107" cy="593047"/>
          </a:xfrm>
          <a:prstGeom prst="rect">
            <a:avLst/>
          </a:prstGeom>
          <a:noFill/>
        </p:spPr>
        <p:txBody>
          <a:bodyPr wrap="square" rtlCol="0">
            <a:spAutoFit/>
          </a:bodyPr>
          <a:lstStyle/>
          <a:p>
            <a:pPr algn="ctr">
              <a:lnSpc>
                <a:spcPct val="150000"/>
              </a:lnSpc>
            </a:pPr>
            <a:r>
              <a:rPr lang="en-US" sz="2400" dirty="0"/>
              <a:t>Given a design, what Hamiltonian does it implement? </a:t>
            </a:r>
          </a:p>
        </p:txBody>
      </p:sp>
      <p:sp>
        <p:nvSpPr>
          <p:cNvPr id="25" name="TextBox 24">
            <a:extLst>
              <a:ext uri="{FF2B5EF4-FFF2-40B4-BE49-F238E27FC236}">
                <a16:creationId xmlns:a16="http://schemas.microsoft.com/office/drawing/2014/main" id="{E4F1CB09-9F90-54F3-FB3B-82EBA2E95C66}"/>
              </a:ext>
            </a:extLst>
          </p:cNvPr>
          <p:cNvSpPr txBox="1"/>
          <p:nvPr/>
        </p:nvSpPr>
        <p:spPr>
          <a:xfrm>
            <a:off x="620809" y="5604576"/>
            <a:ext cx="10950107" cy="676532"/>
          </a:xfrm>
          <a:prstGeom prst="rect">
            <a:avLst/>
          </a:prstGeom>
          <a:noFill/>
        </p:spPr>
        <p:txBody>
          <a:bodyPr wrap="square" rtlCol="0">
            <a:spAutoFit/>
          </a:bodyPr>
          <a:lstStyle/>
          <a:p>
            <a:pPr algn="ctr">
              <a:lnSpc>
                <a:spcPct val="150000"/>
              </a:lnSpc>
            </a:pPr>
            <a:r>
              <a:rPr lang="en-US" sz="2800" dirty="0"/>
              <a:t>Hard but at least uniquely defined</a:t>
            </a:r>
          </a:p>
        </p:txBody>
      </p:sp>
      <p:sp>
        <p:nvSpPr>
          <p:cNvPr id="40" name="5-Point Star 33">
            <a:extLst>
              <a:ext uri="{FF2B5EF4-FFF2-40B4-BE49-F238E27FC236}">
                <a16:creationId xmlns:a16="http://schemas.microsoft.com/office/drawing/2014/main" id="{A02B5B63-D3E7-39F7-0712-4AEA2A9DC983}"/>
              </a:ext>
            </a:extLst>
          </p:cNvPr>
          <p:cNvSpPr/>
          <p:nvPr/>
        </p:nvSpPr>
        <p:spPr>
          <a:xfrm>
            <a:off x="2461396" y="2898912"/>
            <a:ext cx="181928" cy="18409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43" name="Group 42">
            <a:extLst>
              <a:ext uri="{FF2B5EF4-FFF2-40B4-BE49-F238E27FC236}">
                <a16:creationId xmlns:a16="http://schemas.microsoft.com/office/drawing/2014/main" id="{761EE587-20B9-672D-5081-25995E08A3A3}"/>
              </a:ext>
            </a:extLst>
          </p:cNvPr>
          <p:cNvGrpSpPr/>
          <p:nvPr/>
        </p:nvGrpSpPr>
        <p:grpSpPr>
          <a:xfrm>
            <a:off x="2494757" y="3126483"/>
            <a:ext cx="6984614" cy="458039"/>
            <a:chOff x="1883943" y="3176149"/>
            <a:chExt cx="5265482" cy="345301"/>
          </a:xfrm>
        </p:grpSpPr>
        <p:sp>
          <p:nvSpPr>
            <p:cNvPr id="41" name="5-Point Star 33">
              <a:extLst>
                <a:ext uri="{FF2B5EF4-FFF2-40B4-BE49-F238E27FC236}">
                  <a16:creationId xmlns:a16="http://schemas.microsoft.com/office/drawing/2014/main" id="{8A692623-5CB1-6D9D-9604-00BD724E004F}"/>
                </a:ext>
              </a:extLst>
            </p:cNvPr>
            <p:cNvSpPr/>
            <p:nvPr/>
          </p:nvSpPr>
          <p:spPr>
            <a:xfrm>
              <a:off x="7008231" y="3378574"/>
              <a:ext cx="141194" cy="142875"/>
            </a:xfrm>
            <a:prstGeom prst="star5">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2" name="Curved Connector 3">
              <a:extLst>
                <a:ext uri="{FF2B5EF4-FFF2-40B4-BE49-F238E27FC236}">
                  <a16:creationId xmlns:a16="http://schemas.microsoft.com/office/drawing/2014/main" id="{2BDFF09E-27EC-EDDF-5401-75C84B435A23}"/>
                </a:ext>
              </a:extLst>
            </p:cNvPr>
            <p:cNvCxnSpPr>
              <a:cxnSpLocks/>
              <a:stCxn id="41" idx="3"/>
            </p:cNvCxnSpPr>
            <p:nvPr/>
          </p:nvCxnSpPr>
          <p:spPr>
            <a:xfrm rot="5400000" flipH="1">
              <a:off x="4330551" y="729541"/>
              <a:ext cx="345301" cy="5238517"/>
            </a:xfrm>
            <a:prstGeom prst="curvedConnector4">
              <a:avLst>
                <a:gd name="adj1" fmla="val -49652"/>
                <a:gd name="adj2" fmla="val 101820"/>
              </a:avLst>
            </a:prstGeom>
            <a:ln w="19050">
              <a:solidFill>
                <a:schemeClr val="accent2">
                  <a:lumMod val="75000"/>
                </a:schemeClr>
              </a:solidFill>
              <a:prstDash val="lgDashDot"/>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6" name="Google Shape;155;p19">
            <a:extLst>
              <a:ext uri="{FF2B5EF4-FFF2-40B4-BE49-F238E27FC236}">
                <a16:creationId xmlns:a16="http://schemas.microsoft.com/office/drawing/2014/main" id="{6F7A4A9E-C209-2747-4F17-994CB9C82DEA}"/>
              </a:ext>
            </a:extLst>
          </p:cNvPr>
          <p:cNvGrpSpPr/>
          <p:nvPr/>
        </p:nvGrpSpPr>
        <p:grpSpPr>
          <a:xfrm>
            <a:off x="402300" y="-7159"/>
            <a:ext cx="11387400" cy="85376"/>
            <a:chOff x="402336" y="402336"/>
            <a:chExt cx="11387400" cy="183000"/>
          </a:xfrm>
        </p:grpSpPr>
        <p:sp>
          <p:nvSpPr>
            <p:cNvPr id="27" name="Google Shape;156;p19">
              <a:extLst>
                <a:ext uri="{FF2B5EF4-FFF2-40B4-BE49-F238E27FC236}">
                  <a16:creationId xmlns:a16="http://schemas.microsoft.com/office/drawing/2014/main" id="{779B59CB-2888-94F4-61E1-D66E95FACB70}"/>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8" name="Google Shape;157;p19">
              <a:extLst>
                <a:ext uri="{FF2B5EF4-FFF2-40B4-BE49-F238E27FC236}">
                  <a16:creationId xmlns:a16="http://schemas.microsoft.com/office/drawing/2014/main" id="{DBD6BE47-DDE0-DB80-3F9C-A4CE70296266}"/>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9" name="Google Shape;158;p19">
              <a:extLst>
                <a:ext uri="{FF2B5EF4-FFF2-40B4-BE49-F238E27FC236}">
                  <a16:creationId xmlns:a16="http://schemas.microsoft.com/office/drawing/2014/main" id="{8BE968CF-090B-AE87-D7CF-52F63A9A2A1B}"/>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Tree>
    <p:extLst>
      <p:ext uri="{BB962C8B-B14F-4D97-AF65-F5344CB8AC3E}">
        <p14:creationId xmlns:p14="http://schemas.microsoft.com/office/powerpoint/2010/main" val="637793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1E7A21B-7F10-2231-3445-6576900F1BE7}"/>
            </a:ext>
          </a:extLst>
        </p:cNvPr>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5FBC6F83-69E2-744D-67A2-D1216336F281}"/>
              </a:ext>
            </a:extLst>
          </p:cNvPr>
          <p:cNvCxnSpPr>
            <a:cxnSpLocks/>
          </p:cNvCxnSpPr>
          <p:nvPr/>
        </p:nvCxnSpPr>
        <p:spPr>
          <a:xfrm flipV="1">
            <a:off x="1864393" y="1595257"/>
            <a:ext cx="0" cy="3014804"/>
          </a:xfrm>
          <a:prstGeom prst="straightConnector1">
            <a:avLst/>
          </a:prstGeom>
          <a:ln w="317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C328066-FC33-D69F-8283-7F181652DEF2}"/>
              </a:ext>
            </a:extLst>
          </p:cNvPr>
          <p:cNvCxnSpPr>
            <a:cxnSpLocks/>
          </p:cNvCxnSpPr>
          <p:nvPr/>
        </p:nvCxnSpPr>
        <p:spPr>
          <a:xfrm>
            <a:off x="318009" y="3206616"/>
            <a:ext cx="3287695" cy="0"/>
          </a:xfrm>
          <a:prstGeom prst="straightConnector1">
            <a:avLst/>
          </a:prstGeom>
          <a:ln w="317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CF21EC1-6087-CA20-7054-424840ACFF0D}"/>
              </a:ext>
            </a:extLst>
          </p:cNvPr>
          <p:cNvCxnSpPr>
            <a:cxnSpLocks/>
          </p:cNvCxnSpPr>
          <p:nvPr/>
        </p:nvCxnSpPr>
        <p:spPr>
          <a:xfrm flipV="1">
            <a:off x="859459" y="2541714"/>
            <a:ext cx="2009868" cy="1329806"/>
          </a:xfrm>
          <a:prstGeom prst="straightConnector1">
            <a:avLst/>
          </a:prstGeom>
          <a:ln w="31750">
            <a:solidFill>
              <a:schemeClr val="tx1">
                <a:alpha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44B3CA-D800-0CF7-3AE8-FC61AD3E7F92}"/>
              </a:ext>
            </a:extLst>
          </p:cNvPr>
          <p:cNvCxnSpPr>
            <a:cxnSpLocks/>
          </p:cNvCxnSpPr>
          <p:nvPr/>
        </p:nvCxnSpPr>
        <p:spPr>
          <a:xfrm flipV="1">
            <a:off x="9639639" y="1595257"/>
            <a:ext cx="0" cy="3014804"/>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D483DB8-CAEE-C7CE-F381-470B20FDB0E9}"/>
              </a:ext>
            </a:extLst>
          </p:cNvPr>
          <p:cNvCxnSpPr>
            <a:cxnSpLocks/>
          </p:cNvCxnSpPr>
          <p:nvPr/>
        </p:nvCxnSpPr>
        <p:spPr>
          <a:xfrm>
            <a:off x="8093254" y="3206616"/>
            <a:ext cx="3287695" cy="0"/>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CB2201E-E2B1-F8FC-56BA-1836390A6059}"/>
              </a:ext>
            </a:extLst>
          </p:cNvPr>
          <p:cNvCxnSpPr>
            <a:cxnSpLocks/>
          </p:cNvCxnSpPr>
          <p:nvPr/>
        </p:nvCxnSpPr>
        <p:spPr>
          <a:xfrm flipV="1">
            <a:off x="8634705" y="2541714"/>
            <a:ext cx="2009868" cy="1329806"/>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2732315A-7304-C321-99EE-11B38E4696BA}"/>
              </a:ext>
            </a:extLst>
          </p:cNvPr>
          <p:cNvSpPr txBox="1">
            <a:spLocks/>
          </p:cNvSpPr>
          <p:nvPr/>
        </p:nvSpPr>
        <p:spPr>
          <a:xfrm>
            <a:off x="8529360" y="4897019"/>
            <a:ext cx="2415482" cy="49985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C00000"/>
                </a:solidFill>
              </a:rPr>
              <a:t>Design Space</a:t>
            </a:r>
            <a:endParaRPr lang="en-US" dirty="0"/>
          </a:p>
          <a:p>
            <a:endParaRPr lang="en-US" dirty="0"/>
          </a:p>
        </p:txBody>
      </p:sp>
      <p:sp>
        <p:nvSpPr>
          <p:cNvPr id="11" name="Subtitle 2">
            <a:extLst>
              <a:ext uri="{FF2B5EF4-FFF2-40B4-BE49-F238E27FC236}">
                <a16:creationId xmlns:a16="http://schemas.microsoft.com/office/drawing/2014/main" id="{3C20EBF1-D1C1-D1C9-59AD-A791BB838BC7}"/>
              </a:ext>
            </a:extLst>
          </p:cNvPr>
          <p:cNvSpPr txBox="1">
            <a:spLocks/>
          </p:cNvSpPr>
          <p:nvPr/>
        </p:nvSpPr>
        <p:spPr>
          <a:xfrm>
            <a:off x="470432" y="4866035"/>
            <a:ext cx="3191933" cy="99500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Hamiltonian Space</a:t>
            </a:r>
          </a:p>
          <a:p>
            <a:endParaRPr lang="en-US" dirty="0"/>
          </a:p>
        </p:txBody>
      </p:sp>
      <p:sp>
        <p:nvSpPr>
          <p:cNvPr id="12" name="Freeform 28">
            <a:extLst>
              <a:ext uri="{FF2B5EF4-FFF2-40B4-BE49-F238E27FC236}">
                <a16:creationId xmlns:a16="http://schemas.microsoft.com/office/drawing/2014/main" id="{D6A7B5A2-3058-21A0-343C-E5793BFBAB36}"/>
              </a:ext>
            </a:extLst>
          </p:cNvPr>
          <p:cNvSpPr/>
          <p:nvPr/>
        </p:nvSpPr>
        <p:spPr>
          <a:xfrm>
            <a:off x="996299" y="2141040"/>
            <a:ext cx="1808053" cy="1923237"/>
          </a:xfrm>
          <a:custGeom>
            <a:avLst/>
            <a:gdLst>
              <a:gd name="connsiteX0" fmla="*/ 1131385 w 1870973"/>
              <a:gd name="connsiteY0" fmla="*/ 645459 h 1990165"/>
              <a:gd name="connsiteX1" fmla="*/ 929679 w 1870973"/>
              <a:gd name="connsiteY1" fmla="*/ 564777 h 1990165"/>
              <a:gd name="connsiteX2" fmla="*/ 875890 w 1870973"/>
              <a:gd name="connsiteY2" fmla="*/ 551330 h 1990165"/>
              <a:gd name="connsiteX3" fmla="*/ 660737 w 1870973"/>
              <a:gd name="connsiteY3" fmla="*/ 605118 h 1990165"/>
              <a:gd name="connsiteX4" fmla="*/ 606949 w 1870973"/>
              <a:gd name="connsiteY4" fmla="*/ 685800 h 1990165"/>
              <a:gd name="connsiteX5" fmla="*/ 580055 w 1870973"/>
              <a:gd name="connsiteY5" fmla="*/ 766483 h 1990165"/>
              <a:gd name="connsiteX6" fmla="*/ 176643 w 1870973"/>
              <a:gd name="connsiteY6" fmla="*/ 753035 h 1990165"/>
              <a:gd name="connsiteX7" fmla="*/ 95961 w 1870973"/>
              <a:gd name="connsiteY7" fmla="*/ 766483 h 1990165"/>
              <a:gd name="connsiteX8" fmla="*/ 69067 w 1870973"/>
              <a:gd name="connsiteY8" fmla="*/ 927847 h 1990165"/>
              <a:gd name="connsiteX9" fmla="*/ 42173 w 1870973"/>
              <a:gd name="connsiteY9" fmla="*/ 1062318 h 1990165"/>
              <a:gd name="connsiteX10" fmla="*/ 55620 w 1870973"/>
              <a:gd name="connsiteY10" fmla="*/ 1331259 h 1990165"/>
              <a:gd name="connsiteX11" fmla="*/ 136302 w 1870973"/>
              <a:gd name="connsiteY11" fmla="*/ 1425388 h 1990165"/>
              <a:gd name="connsiteX12" fmla="*/ 163196 w 1870973"/>
              <a:gd name="connsiteY12" fmla="*/ 1465730 h 1990165"/>
              <a:gd name="connsiteX13" fmla="*/ 230432 w 1870973"/>
              <a:gd name="connsiteY13" fmla="*/ 1532965 h 1990165"/>
              <a:gd name="connsiteX14" fmla="*/ 243879 w 1870973"/>
              <a:gd name="connsiteY14" fmla="*/ 1573306 h 1990165"/>
              <a:gd name="connsiteX15" fmla="*/ 203537 w 1870973"/>
              <a:gd name="connsiteY15" fmla="*/ 1600200 h 1990165"/>
              <a:gd name="connsiteX16" fmla="*/ 95961 w 1870973"/>
              <a:gd name="connsiteY16" fmla="*/ 1627094 h 1990165"/>
              <a:gd name="connsiteX17" fmla="*/ 55620 w 1870973"/>
              <a:gd name="connsiteY17" fmla="*/ 1640541 h 1990165"/>
              <a:gd name="connsiteX18" fmla="*/ 1832 w 1870973"/>
              <a:gd name="connsiteY18" fmla="*/ 1721224 h 1990165"/>
              <a:gd name="connsiteX19" fmla="*/ 42173 w 1870973"/>
              <a:gd name="connsiteY19" fmla="*/ 1734671 h 1990165"/>
              <a:gd name="connsiteX20" fmla="*/ 149749 w 1870973"/>
              <a:gd name="connsiteY20" fmla="*/ 1788459 h 1990165"/>
              <a:gd name="connsiteX21" fmla="*/ 243879 w 1870973"/>
              <a:gd name="connsiteY21" fmla="*/ 1842247 h 1990165"/>
              <a:gd name="connsiteX22" fmla="*/ 297667 w 1870973"/>
              <a:gd name="connsiteY22" fmla="*/ 1882588 h 1990165"/>
              <a:gd name="connsiteX23" fmla="*/ 432137 w 1870973"/>
              <a:gd name="connsiteY23" fmla="*/ 1936377 h 1990165"/>
              <a:gd name="connsiteX24" fmla="*/ 485926 w 1870973"/>
              <a:gd name="connsiteY24" fmla="*/ 1963271 h 1990165"/>
              <a:gd name="connsiteX25" fmla="*/ 580055 w 1870973"/>
              <a:gd name="connsiteY25" fmla="*/ 1990165 h 1990165"/>
              <a:gd name="connsiteX26" fmla="*/ 741420 w 1870973"/>
              <a:gd name="connsiteY26" fmla="*/ 1976718 h 1990165"/>
              <a:gd name="connsiteX27" fmla="*/ 822102 w 1870973"/>
              <a:gd name="connsiteY27" fmla="*/ 1896035 h 1990165"/>
              <a:gd name="connsiteX28" fmla="*/ 875890 w 1870973"/>
              <a:gd name="connsiteY28" fmla="*/ 1842247 h 1990165"/>
              <a:gd name="connsiteX29" fmla="*/ 929679 w 1870973"/>
              <a:gd name="connsiteY29" fmla="*/ 1761565 h 1990165"/>
              <a:gd name="connsiteX30" fmla="*/ 970020 w 1870973"/>
              <a:gd name="connsiteY30" fmla="*/ 1694330 h 1990165"/>
              <a:gd name="connsiteX31" fmla="*/ 996914 w 1870973"/>
              <a:gd name="connsiteY31" fmla="*/ 1667435 h 1990165"/>
              <a:gd name="connsiteX32" fmla="*/ 1037255 w 1870973"/>
              <a:gd name="connsiteY32" fmla="*/ 1613647 h 1990165"/>
              <a:gd name="connsiteX33" fmla="*/ 1117937 w 1870973"/>
              <a:gd name="connsiteY33" fmla="*/ 1573306 h 1990165"/>
              <a:gd name="connsiteX34" fmla="*/ 1212067 w 1870973"/>
              <a:gd name="connsiteY34" fmla="*/ 1586753 h 1990165"/>
              <a:gd name="connsiteX35" fmla="*/ 1306196 w 1870973"/>
              <a:gd name="connsiteY35" fmla="*/ 1613647 h 1990165"/>
              <a:gd name="connsiteX36" fmla="*/ 1413773 w 1870973"/>
              <a:gd name="connsiteY36" fmla="*/ 1640541 h 1990165"/>
              <a:gd name="connsiteX37" fmla="*/ 1561690 w 1870973"/>
              <a:gd name="connsiteY37" fmla="*/ 1627094 h 1990165"/>
              <a:gd name="connsiteX38" fmla="*/ 1588585 w 1870973"/>
              <a:gd name="connsiteY38" fmla="*/ 1600200 h 1990165"/>
              <a:gd name="connsiteX39" fmla="*/ 1642373 w 1870973"/>
              <a:gd name="connsiteY39" fmla="*/ 1559859 h 1990165"/>
              <a:gd name="connsiteX40" fmla="*/ 1736502 w 1870973"/>
              <a:gd name="connsiteY40" fmla="*/ 1452283 h 1990165"/>
              <a:gd name="connsiteX41" fmla="*/ 1763396 w 1870973"/>
              <a:gd name="connsiteY41" fmla="*/ 1425388 h 1990165"/>
              <a:gd name="connsiteX42" fmla="*/ 1803737 w 1870973"/>
              <a:gd name="connsiteY42" fmla="*/ 1331259 h 1990165"/>
              <a:gd name="connsiteX43" fmla="*/ 1830632 w 1870973"/>
              <a:gd name="connsiteY43" fmla="*/ 1264024 h 1990165"/>
              <a:gd name="connsiteX44" fmla="*/ 1844079 w 1870973"/>
              <a:gd name="connsiteY44" fmla="*/ 1156447 h 1990165"/>
              <a:gd name="connsiteX45" fmla="*/ 1857526 w 1870973"/>
              <a:gd name="connsiteY45" fmla="*/ 1089212 h 1990165"/>
              <a:gd name="connsiteX46" fmla="*/ 1870973 w 1870973"/>
              <a:gd name="connsiteY46" fmla="*/ 954741 h 1990165"/>
              <a:gd name="connsiteX47" fmla="*/ 1857526 w 1870973"/>
              <a:gd name="connsiteY47" fmla="*/ 524435 h 1990165"/>
              <a:gd name="connsiteX48" fmla="*/ 1844079 w 1870973"/>
              <a:gd name="connsiteY48" fmla="*/ 443753 h 1990165"/>
              <a:gd name="connsiteX49" fmla="*/ 1803737 w 1870973"/>
              <a:gd name="connsiteY49" fmla="*/ 389965 h 1990165"/>
              <a:gd name="connsiteX50" fmla="*/ 1723055 w 1870973"/>
              <a:gd name="connsiteY50" fmla="*/ 322730 h 1990165"/>
              <a:gd name="connsiteX51" fmla="*/ 1642373 w 1870973"/>
              <a:gd name="connsiteY51" fmla="*/ 295835 h 1990165"/>
              <a:gd name="connsiteX52" fmla="*/ 1628926 w 1870973"/>
              <a:gd name="connsiteY52" fmla="*/ 174812 h 1990165"/>
              <a:gd name="connsiteX53" fmla="*/ 1575137 w 1870973"/>
              <a:gd name="connsiteY53" fmla="*/ 26894 h 1990165"/>
              <a:gd name="connsiteX54" fmla="*/ 1534796 w 1870973"/>
              <a:gd name="connsiteY54" fmla="*/ 0 h 1990165"/>
              <a:gd name="connsiteX55" fmla="*/ 1440667 w 1870973"/>
              <a:gd name="connsiteY55" fmla="*/ 13447 h 1990165"/>
              <a:gd name="connsiteX56" fmla="*/ 1413773 w 1870973"/>
              <a:gd name="connsiteY56" fmla="*/ 53788 h 1990165"/>
              <a:gd name="connsiteX57" fmla="*/ 1386879 w 1870973"/>
              <a:gd name="connsiteY57" fmla="*/ 147918 h 1990165"/>
              <a:gd name="connsiteX58" fmla="*/ 1359985 w 1870973"/>
              <a:gd name="connsiteY58" fmla="*/ 228600 h 1990165"/>
              <a:gd name="connsiteX59" fmla="*/ 1279302 w 1870973"/>
              <a:gd name="connsiteY59" fmla="*/ 349624 h 1990165"/>
              <a:gd name="connsiteX60" fmla="*/ 1198620 w 1870973"/>
              <a:gd name="connsiteY60" fmla="*/ 470647 h 1990165"/>
              <a:gd name="connsiteX61" fmla="*/ 1171726 w 1870973"/>
              <a:gd name="connsiteY61" fmla="*/ 510988 h 1990165"/>
              <a:gd name="connsiteX62" fmla="*/ 1117937 w 1870973"/>
              <a:gd name="connsiteY62" fmla="*/ 564777 h 1990165"/>
              <a:gd name="connsiteX63" fmla="*/ 1131385 w 1870973"/>
              <a:gd name="connsiteY63" fmla="*/ 645459 h 199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870973" h="1990165">
                <a:moveTo>
                  <a:pt x="1131385" y="645459"/>
                </a:moveTo>
                <a:cubicBezTo>
                  <a:pt x="1005163" y="573333"/>
                  <a:pt x="1072313" y="600435"/>
                  <a:pt x="929679" y="564777"/>
                </a:cubicBezTo>
                <a:lnTo>
                  <a:pt x="875890" y="551330"/>
                </a:lnTo>
                <a:cubicBezTo>
                  <a:pt x="741442" y="561672"/>
                  <a:pt x="723100" y="524937"/>
                  <a:pt x="660737" y="605118"/>
                </a:cubicBezTo>
                <a:cubicBezTo>
                  <a:pt x="640893" y="630632"/>
                  <a:pt x="617170" y="655136"/>
                  <a:pt x="606949" y="685800"/>
                </a:cubicBezTo>
                <a:lnTo>
                  <a:pt x="580055" y="766483"/>
                </a:lnTo>
                <a:cubicBezTo>
                  <a:pt x="445584" y="762000"/>
                  <a:pt x="311188" y="753035"/>
                  <a:pt x="176643" y="753035"/>
                </a:cubicBezTo>
                <a:cubicBezTo>
                  <a:pt x="149378" y="753035"/>
                  <a:pt x="110250" y="743262"/>
                  <a:pt x="95961" y="766483"/>
                </a:cubicBezTo>
                <a:cubicBezTo>
                  <a:pt x="67382" y="812924"/>
                  <a:pt x="79761" y="874376"/>
                  <a:pt x="69067" y="927847"/>
                </a:cubicBezTo>
                <a:lnTo>
                  <a:pt x="42173" y="1062318"/>
                </a:lnTo>
                <a:cubicBezTo>
                  <a:pt x="46655" y="1151965"/>
                  <a:pt x="40864" y="1242721"/>
                  <a:pt x="55620" y="1331259"/>
                </a:cubicBezTo>
                <a:cubicBezTo>
                  <a:pt x="59817" y="1356439"/>
                  <a:pt x="120465" y="1406383"/>
                  <a:pt x="136302" y="1425388"/>
                </a:cubicBezTo>
                <a:cubicBezTo>
                  <a:pt x="146648" y="1437804"/>
                  <a:pt x="152554" y="1453567"/>
                  <a:pt x="163196" y="1465730"/>
                </a:cubicBezTo>
                <a:cubicBezTo>
                  <a:pt x="184067" y="1489583"/>
                  <a:pt x="230432" y="1532965"/>
                  <a:pt x="230432" y="1532965"/>
                </a:cubicBezTo>
                <a:cubicBezTo>
                  <a:pt x="234914" y="1546412"/>
                  <a:pt x="249143" y="1560145"/>
                  <a:pt x="243879" y="1573306"/>
                </a:cubicBezTo>
                <a:cubicBezTo>
                  <a:pt x="237877" y="1588312"/>
                  <a:pt x="218726" y="1594677"/>
                  <a:pt x="203537" y="1600200"/>
                </a:cubicBezTo>
                <a:cubicBezTo>
                  <a:pt x="168800" y="1612832"/>
                  <a:pt x="131026" y="1615406"/>
                  <a:pt x="95961" y="1627094"/>
                </a:cubicBezTo>
                <a:lnTo>
                  <a:pt x="55620" y="1640541"/>
                </a:lnTo>
                <a:cubicBezTo>
                  <a:pt x="48772" y="1647389"/>
                  <a:pt x="-11142" y="1695277"/>
                  <a:pt x="1832" y="1721224"/>
                </a:cubicBezTo>
                <a:cubicBezTo>
                  <a:pt x="8171" y="1733902"/>
                  <a:pt x="29269" y="1728806"/>
                  <a:pt x="42173" y="1734671"/>
                </a:cubicBezTo>
                <a:cubicBezTo>
                  <a:pt x="78671" y="1751261"/>
                  <a:pt x="113890" y="1770530"/>
                  <a:pt x="149749" y="1788459"/>
                </a:cubicBezTo>
                <a:cubicBezTo>
                  <a:pt x="202272" y="1814721"/>
                  <a:pt x="199532" y="1810571"/>
                  <a:pt x="243879" y="1842247"/>
                </a:cubicBezTo>
                <a:cubicBezTo>
                  <a:pt x="262116" y="1855273"/>
                  <a:pt x="277621" y="1872565"/>
                  <a:pt x="297667" y="1882588"/>
                </a:cubicBezTo>
                <a:cubicBezTo>
                  <a:pt x="340847" y="1904178"/>
                  <a:pt x="388957" y="1914787"/>
                  <a:pt x="432137" y="1936377"/>
                </a:cubicBezTo>
                <a:cubicBezTo>
                  <a:pt x="450067" y="1945342"/>
                  <a:pt x="467501" y="1955375"/>
                  <a:pt x="485926" y="1963271"/>
                </a:cubicBezTo>
                <a:cubicBezTo>
                  <a:pt x="512934" y="1974846"/>
                  <a:pt x="552759" y="1983341"/>
                  <a:pt x="580055" y="1990165"/>
                </a:cubicBezTo>
                <a:cubicBezTo>
                  <a:pt x="633843" y="1985683"/>
                  <a:pt x="691115" y="1996281"/>
                  <a:pt x="741420" y="1976718"/>
                </a:cubicBezTo>
                <a:cubicBezTo>
                  <a:pt x="776868" y="1962933"/>
                  <a:pt x="795208" y="1922929"/>
                  <a:pt x="822102" y="1896035"/>
                </a:cubicBezTo>
                <a:cubicBezTo>
                  <a:pt x="840031" y="1878106"/>
                  <a:pt x="861825" y="1863344"/>
                  <a:pt x="875890" y="1842247"/>
                </a:cubicBezTo>
                <a:cubicBezTo>
                  <a:pt x="893820" y="1815353"/>
                  <a:pt x="913049" y="1789282"/>
                  <a:pt x="929679" y="1761565"/>
                </a:cubicBezTo>
                <a:cubicBezTo>
                  <a:pt x="943126" y="1739153"/>
                  <a:pt x="954829" y="1715598"/>
                  <a:pt x="970020" y="1694330"/>
                </a:cubicBezTo>
                <a:cubicBezTo>
                  <a:pt x="977389" y="1684013"/>
                  <a:pt x="988798" y="1677175"/>
                  <a:pt x="996914" y="1667435"/>
                </a:cubicBezTo>
                <a:cubicBezTo>
                  <a:pt x="1011261" y="1650218"/>
                  <a:pt x="1021408" y="1629494"/>
                  <a:pt x="1037255" y="1613647"/>
                </a:cubicBezTo>
                <a:cubicBezTo>
                  <a:pt x="1063322" y="1587580"/>
                  <a:pt x="1085127" y="1584243"/>
                  <a:pt x="1117937" y="1573306"/>
                </a:cubicBezTo>
                <a:cubicBezTo>
                  <a:pt x="1149314" y="1577788"/>
                  <a:pt x="1180883" y="1581083"/>
                  <a:pt x="1212067" y="1586753"/>
                </a:cubicBezTo>
                <a:cubicBezTo>
                  <a:pt x="1304295" y="1603522"/>
                  <a:pt x="1229387" y="1594445"/>
                  <a:pt x="1306196" y="1613647"/>
                </a:cubicBezTo>
                <a:lnTo>
                  <a:pt x="1413773" y="1640541"/>
                </a:lnTo>
                <a:cubicBezTo>
                  <a:pt x="1463079" y="1636059"/>
                  <a:pt x="1513449" y="1638227"/>
                  <a:pt x="1561690" y="1627094"/>
                </a:cubicBezTo>
                <a:cubicBezTo>
                  <a:pt x="1574044" y="1624243"/>
                  <a:pt x="1578845" y="1608316"/>
                  <a:pt x="1588585" y="1600200"/>
                </a:cubicBezTo>
                <a:cubicBezTo>
                  <a:pt x="1605802" y="1585853"/>
                  <a:pt x="1625357" y="1574444"/>
                  <a:pt x="1642373" y="1559859"/>
                </a:cubicBezTo>
                <a:cubicBezTo>
                  <a:pt x="1686736" y="1521833"/>
                  <a:pt x="1695393" y="1500244"/>
                  <a:pt x="1736502" y="1452283"/>
                </a:cubicBezTo>
                <a:cubicBezTo>
                  <a:pt x="1744753" y="1442657"/>
                  <a:pt x="1756363" y="1435937"/>
                  <a:pt x="1763396" y="1425388"/>
                </a:cubicBezTo>
                <a:cubicBezTo>
                  <a:pt x="1790383" y="1384907"/>
                  <a:pt x="1788368" y="1372242"/>
                  <a:pt x="1803737" y="1331259"/>
                </a:cubicBezTo>
                <a:cubicBezTo>
                  <a:pt x="1812213" y="1308658"/>
                  <a:pt x="1821667" y="1286436"/>
                  <a:pt x="1830632" y="1264024"/>
                </a:cubicBezTo>
                <a:cubicBezTo>
                  <a:pt x="1835114" y="1228165"/>
                  <a:pt x="1838584" y="1192165"/>
                  <a:pt x="1844079" y="1156447"/>
                </a:cubicBezTo>
                <a:cubicBezTo>
                  <a:pt x="1847554" y="1133857"/>
                  <a:pt x="1854505" y="1111867"/>
                  <a:pt x="1857526" y="1089212"/>
                </a:cubicBezTo>
                <a:cubicBezTo>
                  <a:pt x="1863480" y="1044560"/>
                  <a:pt x="1866491" y="999565"/>
                  <a:pt x="1870973" y="954741"/>
                </a:cubicBezTo>
                <a:cubicBezTo>
                  <a:pt x="1866491" y="811306"/>
                  <a:pt x="1865068" y="667742"/>
                  <a:pt x="1857526" y="524435"/>
                </a:cubicBezTo>
                <a:cubicBezTo>
                  <a:pt x="1856093" y="497208"/>
                  <a:pt x="1854205" y="469068"/>
                  <a:pt x="1844079" y="443753"/>
                </a:cubicBezTo>
                <a:cubicBezTo>
                  <a:pt x="1835755" y="422944"/>
                  <a:pt x="1818323" y="406981"/>
                  <a:pt x="1803737" y="389965"/>
                </a:cubicBezTo>
                <a:cubicBezTo>
                  <a:pt x="1784249" y="367229"/>
                  <a:pt x="1751786" y="335499"/>
                  <a:pt x="1723055" y="322730"/>
                </a:cubicBezTo>
                <a:cubicBezTo>
                  <a:pt x="1697150" y="311216"/>
                  <a:pt x="1642373" y="295835"/>
                  <a:pt x="1642373" y="295835"/>
                </a:cubicBezTo>
                <a:cubicBezTo>
                  <a:pt x="1637891" y="255494"/>
                  <a:pt x="1635980" y="214784"/>
                  <a:pt x="1628926" y="174812"/>
                </a:cubicBezTo>
                <a:cubicBezTo>
                  <a:pt x="1620731" y="128372"/>
                  <a:pt x="1612646" y="64402"/>
                  <a:pt x="1575137" y="26894"/>
                </a:cubicBezTo>
                <a:cubicBezTo>
                  <a:pt x="1563709" y="15466"/>
                  <a:pt x="1548243" y="8965"/>
                  <a:pt x="1534796" y="0"/>
                </a:cubicBezTo>
                <a:cubicBezTo>
                  <a:pt x="1503420" y="4482"/>
                  <a:pt x="1469630" y="574"/>
                  <a:pt x="1440667" y="13447"/>
                </a:cubicBezTo>
                <a:cubicBezTo>
                  <a:pt x="1425899" y="20011"/>
                  <a:pt x="1421000" y="39333"/>
                  <a:pt x="1413773" y="53788"/>
                </a:cubicBezTo>
                <a:cubicBezTo>
                  <a:pt x="1402476" y="76382"/>
                  <a:pt x="1393341" y="126377"/>
                  <a:pt x="1386879" y="147918"/>
                </a:cubicBezTo>
                <a:cubicBezTo>
                  <a:pt x="1378733" y="175071"/>
                  <a:pt x="1375710" y="205012"/>
                  <a:pt x="1359985" y="228600"/>
                </a:cubicBezTo>
                <a:lnTo>
                  <a:pt x="1279302" y="349624"/>
                </a:lnTo>
                <a:lnTo>
                  <a:pt x="1198620" y="470647"/>
                </a:lnTo>
                <a:cubicBezTo>
                  <a:pt x="1189655" y="484094"/>
                  <a:pt x="1183154" y="499560"/>
                  <a:pt x="1171726" y="510988"/>
                </a:cubicBezTo>
                <a:lnTo>
                  <a:pt x="1117937" y="564777"/>
                </a:lnTo>
                <a:cubicBezTo>
                  <a:pt x="1103594" y="665181"/>
                  <a:pt x="1126902" y="681318"/>
                  <a:pt x="1131385" y="645459"/>
                </a:cubicBezTo>
                <a:close/>
              </a:path>
            </a:pathLst>
          </a:custGeom>
          <a:solidFill>
            <a:schemeClr val="tx2">
              <a:alpha val="14314"/>
            </a:schemeClr>
          </a:solidFill>
          <a:ln>
            <a:solidFill>
              <a:schemeClr val="tx2">
                <a:alpha val="13895"/>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Freeform 30">
            <a:extLst>
              <a:ext uri="{FF2B5EF4-FFF2-40B4-BE49-F238E27FC236}">
                <a16:creationId xmlns:a16="http://schemas.microsoft.com/office/drawing/2014/main" id="{06A555BB-147D-7F2A-6FE3-811A4B5BA5BD}"/>
              </a:ext>
            </a:extLst>
          </p:cNvPr>
          <p:cNvSpPr/>
          <p:nvPr/>
        </p:nvSpPr>
        <p:spPr>
          <a:xfrm>
            <a:off x="9154500" y="1972108"/>
            <a:ext cx="1065577" cy="753701"/>
          </a:xfrm>
          <a:custGeom>
            <a:avLst/>
            <a:gdLst>
              <a:gd name="connsiteX0" fmla="*/ 685800 w 1102659"/>
              <a:gd name="connsiteY0" fmla="*/ 94129 h 779929"/>
              <a:gd name="connsiteX1" fmla="*/ 591671 w 1102659"/>
              <a:gd name="connsiteY1" fmla="*/ 107576 h 779929"/>
              <a:gd name="connsiteX2" fmla="*/ 295836 w 1102659"/>
              <a:gd name="connsiteY2" fmla="*/ 121023 h 779929"/>
              <a:gd name="connsiteX3" fmla="*/ 255495 w 1102659"/>
              <a:gd name="connsiteY3" fmla="*/ 134471 h 779929"/>
              <a:gd name="connsiteX4" fmla="*/ 215153 w 1102659"/>
              <a:gd name="connsiteY4" fmla="*/ 161365 h 779929"/>
              <a:gd name="connsiteX5" fmla="*/ 174812 w 1102659"/>
              <a:gd name="connsiteY5" fmla="*/ 309282 h 779929"/>
              <a:gd name="connsiteX6" fmla="*/ 147918 w 1102659"/>
              <a:gd name="connsiteY6" fmla="*/ 349623 h 779929"/>
              <a:gd name="connsiteX7" fmla="*/ 40342 w 1102659"/>
              <a:gd name="connsiteY7" fmla="*/ 443753 h 779929"/>
              <a:gd name="connsiteX8" fmla="*/ 0 w 1102659"/>
              <a:gd name="connsiteY8" fmla="*/ 484094 h 779929"/>
              <a:gd name="connsiteX9" fmla="*/ 13448 w 1102659"/>
              <a:gd name="connsiteY9" fmla="*/ 537882 h 779929"/>
              <a:gd name="connsiteX10" fmla="*/ 94130 w 1102659"/>
              <a:gd name="connsiteY10" fmla="*/ 564776 h 779929"/>
              <a:gd name="connsiteX11" fmla="*/ 389965 w 1102659"/>
              <a:gd name="connsiteY11" fmla="*/ 591671 h 779929"/>
              <a:gd name="connsiteX12" fmla="*/ 470648 w 1102659"/>
              <a:gd name="connsiteY12" fmla="*/ 658906 h 779929"/>
              <a:gd name="connsiteX13" fmla="*/ 591671 w 1102659"/>
              <a:gd name="connsiteY13" fmla="*/ 753035 h 779929"/>
              <a:gd name="connsiteX14" fmla="*/ 672353 w 1102659"/>
              <a:gd name="connsiteY14" fmla="*/ 779929 h 779929"/>
              <a:gd name="connsiteX15" fmla="*/ 820271 w 1102659"/>
              <a:gd name="connsiteY15" fmla="*/ 766482 h 779929"/>
              <a:gd name="connsiteX16" fmla="*/ 860612 w 1102659"/>
              <a:gd name="connsiteY16" fmla="*/ 753035 h 779929"/>
              <a:gd name="connsiteX17" fmla="*/ 927848 w 1102659"/>
              <a:gd name="connsiteY17" fmla="*/ 685800 h 779929"/>
              <a:gd name="connsiteX18" fmla="*/ 954742 w 1102659"/>
              <a:gd name="connsiteY18" fmla="*/ 645459 h 779929"/>
              <a:gd name="connsiteX19" fmla="*/ 981636 w 1102659"/>
              <a:gd name="connsiteY19" fmla="*/ 564776 h 779929"/>
              <a:gd name="connsiteX20" fmla="*/ 981636 w 1102659"/>
              <a:gd name="connsiteY20" fmla="*/ 403412 h 779929"/>
              <a:gd name="connsiteX21" fmla="*/ 1021977 w 1102659"/>
              <a:gd name="connsiteY21" fmla="*/ 363071 h 779929"/>
              <a:gd name="connsiteX22" fmla="*/ 1075765 w 1102659"/>
              <a:gd name="connsiteY22" fmla="*/ 282388 h 779929"/>
              <a:gd name="connsiteX23" fmla="*/ 1089212 w 1102659"/>
              <a:gd name="connsiteY23" fmla="*/ 228600 h 779929"/>
              <a:gd name="connsiteX24" fmla="*/ 1102659 w 1102659"/>
              <a:gd name="connsiteY24" fmla="*/ 188259 h 779929"/>
              <a:gd name="connsiteX25" fmla="*/ 1062318 w 1102659"/>
              <a:gd name="connsiteY25" fmla="*/ 67235 h 779929"/>
              <a:gd name="connsiteX26" fmla="*/ 1021977 w 1102659"/>
              <a:gd name="connsiteY26" fmla="*/ 26894 h 779929"/>
              <a:gd name="connsiteX27" fmla="*/ 941295 w 1102659"/>
              <a:gd name="connsiteY27" fmla="*/ 0 h 779929"/>
              <a:gd name="connsiteX28" fmla="*/ 806824 w 1102659"/>
              <a:gd name="connsiteY28" fmla="*/ 26894 h 779929"/>
              <a:gd name="connsiteX29" fmla="*/ 726142 w 1102659"/>
              <a:gd name="connsiteY29" fmla="*/ 94129 h 779929"/>
              <a:gd name="connsiteX30" fmla="*/ 685800 w 1102659"/>
              <a:gd name="connsiteY30" fmla="*/ 94129 h 77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02659" h="779929">
                <a:moveTo>
                  <a:pt x="685800" y="94129"/>
                </a:moveTo>
                <a:cubicBezTo>
                  <a:pt x="663388" y="96370"/>
                  <a:pt x="623291" y="105395"/>
                  <a:pt x="591671" y="107576"/>
                </a:cubicBezTo>
                <a:cubicBezTo>
                  <a:pt x="493191" y="114368"/>
                  <a:pt x="394235" y="113151"/>
                  <a:pt x="295836" y="121023"/>
                </a:cubicBezTo>
                <a:cubicBezTo>
                  <a:pt x="281707" y="122153"/>
                  <a:pt x="268173" y="128132"/>
                  <a:pt x="255495" y="134471"/>
                </a:cubicBezTo>
                <a:cubicBezTo>
                  <a:pt x="241040" y="141699"/>
                  <a:pt x="228600" y="152400"/>
                  <a:pt x="215153" y="161365"/>
                </a:cubicBezTo>
                <a:cubicBezTo>
                  <a:pt x="154393" y="252505"/>
                  <a:pt x="221167" y="139315"/>
                  <a:pt x="174812" y="309282"/>
                </a:cubicBezTo>
                <a:cubicBezTo>
                  <a:pt x="170560" y="324874"/>
                  <a:pt x="158560" y="337460"/>
                  <a:pt x="147918" y="349623"/>
                </a:cubicBezTo>
                <a:cubicBezTo>
                  <a:pt x="35117" y="478540"/>
                  <a:pt x="124462" y="373654"/>
                  <a:pt x="40342" y="443753"/>
                </a:cubicBezTo>
                <a:cubicBezTo>
                  <a:pt x="25733" y="455927"/>
                  <a:pt x="13447" y="470647"/>
                  <a:pt x="0" y="484094"/>
                </a:cubicBezTo>
                <a:cubicBezTo>
                  <a:pt x="4483" y="502023"/>
                  <a:pt x="-584" y="525855"/>
                  <a:pt x="13448" y="537882"/>
                </a:cubicBezTo>
                <a:cubicBezTo>
                  <a:pt x="34972" y="556331"/>
                  <a:pt x="67236" y="555811"/>
                  <a:pt x="94130" y="564776"/>
                </a:cubicBezTo>
                <a:cubicBezTo>
                  <a:pt x="215377" y="605192"/>
                  <a:pt x="120316" y="577478"/>
                  <a:pt x="389965" y="591671"/>
                </a:cubicBezTo>
                <a:cubicBezTo>
                  <a:pt x="507821" y="709527"/>
                  <a:pt x="358319" y="565300"/>
                  <a:pt x="470648" y="658906"/>
                </a:cubicBezTo>
                <a:cubicBezTo>
                  <a:pt x="517059" y="697581"/>
                  <a:pt x="523697" y="730377"/>
                  <a:pt x="591671" y="753035"/>
                </a:cubicBezTo>
                <a:lnTo>
                  <a:pt x="672353" y="779929"/>
                </a:lnTo>
                <a:cubicBezTo>
                  <a:pt x="721659" y="775447"/>
                  <a:pt x="771259" y="773484"/>
                  <a:pt x="820271" y="766482"/>
                </a:cubicBezTo>
                <a:cubicBezTo>
                  <a:pt x="834303" y="764477"/>
                  <a:pt x="849272" y="761540"/>
                  <a:pt x="860612" y="753035"/>
                </a:cubicBezTo>
                <a:cubicBezTo>
                  <a:pt x="885968" y="734018"/>
                  <a:pt x="910267" y="712172"/>
                  <a:pt x="927848" y="685800"/>
                </a:cubicBezTo>
                <a:cubicBezTo>
                  <a:pt x="936813" y="672353"/>
                  <a:pt x="948178" y="660227"/>
                  <a:pt x="954742" y="645459"/>
                </a:cubicBezTo>
                <a:cubicBezTo>
                  <a:pt x="966256" y="619553"/>
                  <a:pt x="981636" y="564776"/>
                  <a:pt x="981636" y="564776"/>
                </a:cubicBezTo>
                <a:cubicBezTo>
                  <a:pt x="977375" y="526430"/>
                  <a:pt x="951599" y="448468"/>
                  <a:pt x="981636" y="403412"/>
                </a:cubicBezTo>
                <a:cubicBezTo>
                  <a:pt x="992185" y="387589"/>
                  <a:pt x="1010302" y="378082"/>
                  <a:pt x="1021977" y="363071"/>
                </a:cubicBezTo>
                <a:cubicBezTo>
                  <a:pt x="1041821" y="337557"/>
                  <a:pt x="1075765" y="282388"/>
                  <a:pt x="1075765" y="282388"/>
                </a:cubicBezTo>
                <a:cubicBezTo>
                  <a:pt x="1080247" y="264459"/>
                  <a:pt x="1084135" y="246370"/>
                  <a:pt x="1089212" y="228600"/>
                </a:cubicBezTo>
                <a:cubicBezTo>
                  <a:pt x="1093106" y="214971"/>
                  <a:pt x="1102659" y="202433"/>
                  <a:pt x="1102659" y="188259"/>
                </a:cubicBezTo>
                <a:cubicBezTo>
                  <a:pt x="1102659" y="132226"/>
                  <a:pt x="1094791" y="106202"/>
                  <a:pt x="1062318" y="67235"/>
                </a:cubicBezTo>
                <a:cubicBezTo>
                  <a:pt x="1050144" y="52626"/>
                  <a:pt x="1038601" y="36129"/>
                  <a:pt x="1021977" y="26894"/>
                </a:cubicBezTo>
                <a:cubicBezTo>
                  <a:pt x="997196" y="13127"/>
                  <a:pt x="941295" y="0"/>
                  <a:pt x="941295" y="0"/>
                </a:cubicBezTo>
                <a:cubicBezTo>
                  <a:pt x="933324" y="1139"/>
                  <a:pt x="832428" y="9825"/>
                  <a:pt x="806824" y="26894"/>
                </a:cubicBezTo>
                <a:cubicBezTo>
                  <a:pt x="756432" y="60488"/>
                  <a:pt x="781136" y="72132"/>
                  <a:pt x="726142" y="94129"/>
                </a:cubicBezTo>
                <a:cubicBezTo>
                  <a:pt x="717819" y="97458"/>
                  <a:pt x="708212" y="91888"/>
                  <a:pt x="685800" y="94129"/>
                </a:cubicBezTo>
                <a:close/>
              </a:path>
            </a:pathLst>
          </a:custGeom>
          <a:solidFill>
            <a:srgbClr val="C00000">
              <a:alpha val="14206"/>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Freeform 31">
            <a:extLst>
              <a:ext uri="{FF2B5EF4-FFF2-40B4-BE49-F238E27FC236}">
                <a16:creationId xmlns:a16="http://schemas.microsoft.com/office/drawing/2014/main" id="{F79A51E4-4A33-D2C5-ADE0-BF29A5918127}"/>
              </a:ext>
            </a:extLst>
          </p:cNvPr>
          <p:cNvSpPr/>
          <p:nvPr/>
        </p:nvSpPr>
        <p:spPr>
          <a:xfrm>
            <a:off x="8764655" y="2712814"/>
            <a:ext cx="1429432" cy="1117556"/>
          </a:xfrm>
          <a:custGeom>
            <a:avLst/>
            <a:gdLst>
              <a:gd name="connsiteX0" fmla="*/ 228600 w 1479176"/>
              <a:gd name="connsiteY0" fmla="*/ 174812 h 1156447"/>
              <a:gd name="connsiteX1" fmla="*/ 80682 w 1479176"/>
              <a:gd name="connsiteY1" fmla="*/ 268941 h 1156447"/>
              <a:gd name="connsiteX2" fmla="*/ 53788 w 1479176"/>
              <a:gd name="connsiteY2" fmla="*/ 309283 h 1156447"/>
              <a:gd name="connsiteX3" fmla="*/ 13447 w 1479176"/>
              <a:gd name="connsiteY3" fmla="*/ 349624 h 1156447"/>
              <a:gd name="connsiteX4" fmla="*/ 0 w 1479176"/>
              <a:gd name="connsiteY4" fmla="*/ 389965 h 1156447"/>
              <a:gd name="connsiteX5" fmla="*/ 26894 w 1479176"/>
              <a:gd name="connsiteY5" fmla="*/ 524436 h 1156447"/>
              <a:gd name="connsiteX6" fmla="*/ 53788 w 1479176"/>
              <a:gd name="connsiteY6" fmla="*/ 564777 h 1156447"/>
              <a:gd name="connsiteX7" fmla="*/ 188259 w 1479176"/>
              <a:gd name="connsiteY7" fmla="*/ 685800 h 1156447"/>
              <a:gd name="connsiteX8" fmla="*/ 215153 w 1479176"/>
              <a:gd name="connsiteY8" fmla="*/ 726141 h 1156447"/>
              <a:gd name="connsiteX9" fmla="*/ 295835 w 1479176"/>
              <a:gd name="connsiteY9" fmla="*/ 779930 h 1156447"/>
              <a:gd name="connsiteX10" fmla="*/ 322729 w 1479176"/>
              <a:gd name="connsiteY10" fmla="*/ 820271 h 1156447"/>
              <a:gd name="connsiteX11" fmla="*/ 349623 w 1479176"/>
              <a:gd name="connsiteY11" fmla="*/ 914400 h 1156447"/>
              <a:gd name="connsiteX12" fmla="*/ 363070 w 1479176"/>
              <a:gd name="connsiteY12" fmla="*/ 981636 h 1156447"/>
              <a:gd name="connsiteX13" fmla="*/ 443753 w 1479176"/>
              <a:gd name="connsiteY13" fmla="*/ 1035424 h 1156447"/>
              <a:gd name="connsiteX14" fmla="*/ 645459 w 1479176"/>
              <a:gd name="connsiteY14" fmla="*/ 1048871 h 1156447"/>
              <a:gd name="connsiteX15" fmla="*/ 726141 w 1479176"/>
              <a:gd name="connsiteY15" fmla="*/ 1021977 h 1156447"/>
              <a:gd name="connsiteX16" fmla="*/ 927847 w 1479176"/>
              <a:gd name="connsiteY16" fmla="*/ 1035424 h 1156447"/>
              <a:gd name="connsiteX17" fmla="*/ 1035423 w 1479176"/>
              <a:gd name="connsiteY17" fmla="*/ 1075765 h 1156447"/>
              <a:gd name="connsiteX18" fmla="*/ 1102659 w 1479176"/>
              <a:gd name="connsiteY18" fmla="*/ 1089212 h 1156447"/>
              <a:gd name="connsiteX19" fmla="*/ 1264023 w 1479176"/>
              <a:gd name="connsiteY19" fmla="*/ 1143000 h 1156447"/>
              <a:gd name="connsiteX20" fmla="*/ 1317811 w 1479176"/>
              <a:gd name="connsiteY20" fmla="*/ 1156447 h 1156447"/>
              <a:gd name="connsiteX21" fmla="*/ 1452282 w 1479176"/>
              <a:gd name="connsiteY21" fmla="*/ 1102659 h 1156447"/>
              <a:gd name="connsiteX22" fmla="*/ 1479176 w 1479176"/>
              <a:gd name="connsiteY22" fmla="*/ 1021977 h 1156447"/>
              <a:gd name="connsiteX23" fmla="*/ 1465729 w 1479176"/>
              <a:gd name="connsiteY23" fmla="*/ 914400 h 1156447"/>
              <a:gd name="connsiteX24" fmla="*/ 1385047 w 1479176"/>
              <a:gd name="connsiteY24" fmla="*/ 860612 h 1156447"/>
              <a:gd name="connsiteX25" fmla="*/ 1102659 w 1479176"/>
              <a:gd name="connsiteY25" fmla="*/ 820271 h 1156447"/>
              <a:gd name="connsiteX26" fmla="*/ 1062317 w 1479176"/>
              <a:gd name="connsiteY26" fmla="*/ 806824 h 1156447"/>
              <a:gd name="connsiteX27" fmla="*/ 1021976 w 1479176"/>
              <a:gd name="connsiteY27" fmla="*/ 349624 h 1156447"/>
              <a:gd name="connsiteX28" fmla="*/ 941294 w 1479176"/>
              <a:gd name="connsiteY28" fmla="*/ 295836 h 1156447"/>
              <a:gd name="connsiteX29" fmla="*/ 726141 w 1479176"/>
              <a:gd name="connsiteY29" fmla="*/ 282389 h 1156447"/>
              <a:gd name="connsiteX30" fmla="*/ 591670 w 1479176"/>
              <a:gd name="connsiteY30" fmla="*/ 255494 h 1156447"/>
              <a:gd name="connsiteX31" fmla="*/ 551329 w 1479176"/>
              <a:gd name="connsiteY31" fmla="*/ 228600 h 1156447"/>
              <a:gd name="connsiteX32" fmla="*/ 537882 w 1479176"/>
              <a:gd name="connsiteY32" fmla="*/ 161365 h 1156447"/>
              <a:gd name="connsiteX33" fmla="*/ 578223 w 1479176"/>
              <a:gd name="connsiteY33" fmla="*/ 67236 h 1156447"/>
              <a:gd name="connsiteX34" fmla="*/ 564776 w 1479176"/>
              <a:gd name="connsiteY34" fmla="*/ 26894 h 1156447"/>
              <a:gd name="connsiteX35" fmla="*/ 336176 w 1479176"/>
              <a:gd name="connsiteY35" fmla="*/ 13447 h 1156447"/>
              <a:gd name="connsiteX36" fmla="*/ 295835 w 1479176"/>
              <a:gd name="connsiteY36" fmla="*/ 0 h 1156447"/>
              <a:gd name="connsiteX37" fmla="*/ 228600 w 1479176"/>
              <a:gd name="connsiteY37" fmla="*/ 174812 h 115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9176" h="1156447">
                <a:moveTo>
                  <a:pt x="228600" y="174812"/>
                </a:moveTo>
                <a:cubicBezTo>
                  <a:pt x="192741" y="219635"/>
                  <a:pt x="115139" y="234483"/>
                  <a:pt x="80682" y="268941"/>
                </a:cubicBezTo>
                <a:cubicBezTo>
                  <a:pt x="69254" y="280369"/>
                  <a:pt x="64134" y="296867"/>
                  <a:pt x="53788" y="309283"/>
                </a:cubicBezTo>
                <a:cubicBezTo>
                  <a:pt x="41614" y="323892"/>
                  <a:pt x="26894" y="336177"/>
                  <a:pt x="13447" y="349624"/>
                </a:cubicBezTo>
                <a:cubicBezTo>
                  <a:pt x="8965" y="363071"/>
                  <a:pt x="0" y="375791"/>
                  <a:pt x="0" y="389965"/>
                </a:cubicBezTo>
                <a:cubicBezTo>
                  <a:pt x="0" y="414742"/>
                  <a:pt x="10335" y="491317"/>
                  <a:pt x="26894" y="524436"/>
                </a:cubicBezTo>
                <a:cubicBezTo>
                  <a:pt x="34121" y="538891"/>
                  <a:pt x="43051" y="552698"/>
                  <a:pt x="53788" y="564777"/>
                </a:cubicBezTo>
                <a:cubicBezTo>
                  <a:pt x="118142" y="637176"/>
                  <a:pt x="123002" y="636858"/>
                  <a:pt x="188259" y="685800"/>
                </a:cubicBezTo>
                <a:cubicBezTo>
                  <a:pt x="197224" y="699247"/>
                  <a:pt x="202990" y="715499"/>
                  <a:pt x="215153" y="726141"/>
                </a:cubicBezTo>
                <a:cubicBezTo>
                  <a:pt x="239478" y="747426"/>
                  <a:pt x="295835" y="779930"/>
                  <a:pt x="295835" y="779930"/>
                </a:cubicBezTo>
                <a:cubicBezTo>
                  <a:pt x="304800" y="793377"/>
                  <a:pt x="315501" y="805816"/>
                  <a:pt x="322729" y="820271"/>
                </a:cubicBezTo>
                <a:cubicBezTo>
                  <a:pt x="331714" y="838240"/>
                  <a:pt x="346176" y="898890"/>
                  <a:pt x="349623" y="914400"/>
                </a:cubicBezTo>
                <a:cubicBezTo>
                  <a:pt x="354581" y="936712"/>
                  <a:pt x="352849" y="961193"/>
                  <a:pt x="363070" y="981636"/>
                </a:cubicBezTo>
                <a:cubicBezTo>
                  <a:pt x="383216" y="1021927"/>
                  <a:pt x="407894" y="1023471"/>
                  <a:pt x="443753" y="1035424"/>
                </a:cubicBezTo>
                <a:cubicBezTo>
                  <a:pt x="523690" y="1088715"/>
                  <a:pt x="485736" y="1075491"/>
                  <a:pt x="645459" y="1048871"/>
                </a:cubicBezTo>
                <a:cubicBezTo>
                  <a:pt x="673422" y="1044211"/>
                  <a:pt x="726141" y="1021977"/>
                  <a:pt x="726141" y="1021977"/>
                </a:cubicBezTo>
                <a:cubicBezTo>
                  <a:pt x="793376" y="1026459"/>
                  <a:pt x="860833" y="1028370"/>
                  <a:pt x="927847" y="1035424"/>
                </a:cubicBezTo>
                <a:cubicBezTo>
                  <a:pt x="1001982" y="1043228"/>
                  <a:pt x="964128" y="1052000"/>
                  <a:pt x="1035423" y="1075765"/>
                </a:cubicBezTo>
                <a:cubicBezTo>
                  <a:pt x="1057106" y="1082993"/>
                  <a:pt x="1080247" y="1084730"/>
                  <a:pt x="1102659" y="1089212"/>
                </a:cubicBezTo>
                <a:cubicBezTo>
                  <a:pt x="1189507" y="1132636"/>
                  <a:pt x="1137000" y="1111244"/>
                  <a:pt x="1264023" y="1143000"/>
                </a:cubicBezTo>
                <a:lnTo>
                  <a:pt x="1317811" y="1156447"/>
                </a:lnTo>
                <a:cubicBezTo>
                  <a:pt x="1380275" y="1147524"/>
                  <a:pt x="1419824" y="1161084"/>
                  <a:pt x="1452282" y="1102659"/>
                </a:cubicBezTo>
                <a:cubicBezTo>
                  <a:pt x="1466049" y="1077878"/>
                  <a:pt x="1479176" y="1021977"/>
                  <a:pt x="1479176" y="1021977"/>
                </a:cubicBezTo>
                <a:cubicBezTo>
                  <a:pt x="1474694" y="986118"/>
                  <a:pt x="1478079" y="948362"/>
                  <a:pt x="1465729" y="914400"/>
                </a:cubicBezTo>
                <a:cubicBezTo>
                  <a:pt x="1454669" y="883984"/>
                  <a:pt x="1414134" y="865205"/>
                  <a:pt x="1385047" y="860612"/>
                </a:cubicBezTo>
                <a:cubicBezTo>
                  <a:pt x="1299352" y="847081"/>
                  <a:pt x="1192657" y="842770"/>
                  <a:pt x="1102659" y="820271"/>
                </a:cubicBezTo>
                <a:cubicBezTo>
                  <a:pt x="1088908" y="816833"/>
                  <a:pt x="1075764" y="811306"/>
                  <a:pt x="1062317" y="806824"/>
                </a:cubicBezTo>
                <a:cubicBezTo>
                  <a:pt x="981795" y="565256"/>
                  <a:pt x="1098075" y="939396"/>
                  <a:pt x="1021976" y="349624"/>
                </a:cubicBezTo>
                <a:cubicBezTo>
                  <a:pt x="1018418" y="322051"/>
                  <a:pt x="964789" y="298309"/>
                  <a:pt x="941294" y="295836"/>
                </a:cubicBezTo>
                <a:cubicBezTo>
                  <a:pt x="869831" y="288314"/>
                  <a:pt x="797859" y="286871"/>
                  <a:pt x="726141" y="282389"/>
                </a:cubicBezTo>
                <a:cubicBezTo>
                  <a:pt x="691454" y="277433"/>
                  <a:pt x="629221" y="274270"/>
                  <a:pt x="591670" y="255494"/>
                </a:cubicBezTo>
                <a:cubicBezTo>
                  <a:pt x="577215" y="248266"/>
                  <a:pt x="564776" y="237565"/>
                  <a:pt x="551329" y="228600"/>
                </a:cubicBezTo>
                <a:cubicBezTo>
                  <a:pt x="546847" y="206188"/>
                  <a:pt x="537882" y="184221"/>
                  <a:pt x="537882" y="161365"/>
                </a:cubicBezTo>
                <a:cubicBezTo>
                  <a:pt x="537882" y="117948"/>
                  <a:pt x="556264" y="100174"/>
                  <a:pt x="578223" y="67236"/>
                </a:cubicBezTo>
                <a:cubicBezTo>
                  <a:pt x="573741" y="53789"/>
                  <a:pt x="578613" y="29969"/>
                  <a:pt x="564776" y="26894"/>
                </a:cubicBezTo>
                <a:cubicBezTo>
                  <a:pt x="490262" y="10335"/>
                  <a:pt x="412129" y="21042"/>
                  <a:pt x="336176" y="13447"/>
                </a:cubicBezTo>
                <a:cubicBezTo>
                  <a:pt x="322072" y="12037"/>
                  <a:pt x="309282" y="4482"/>
                  <a:pt x="295835" y="0"/>
                </a:cubicBezTo>
                <a:cubicBezTo>
                  <a:pt x="198562" y="24318"/>
                  <a:pt x="264459" y="129989"/>
                  <a:pt x="228600" y="174812"/>
                </a:cubicBezTo>
                <a:close/>
              </a:path>
            </a:pathLst>
          </a:custGeom>
          <a:solidFill>
            <a:srgbClr val="C00000">
              <a:alpha val="14206"/>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Freeform 32">
            <a:extLst>
              <a:ext uri="{FF2B5EF4-FFF2-40B4-BE49-F238E27FC236}">
                <a16:creationId xmlns:a16="http://schemas.microsoft.com/office/drawing/2014/main" id="{5AE3FF4E-D18A-EB86-8FCB-C476FA3FAC0E}"/>
              </a:ext>
            </a:extLst>
          </p:cNvPr>
          <p:cNvSpPr/>
          <p:nvPr/>
        </p:nvSpPr>
        <p:spPr>
          <a:xfrm>
            <a:off x="10436195" y="2725807"/>
            <a:ext cx="563573" cy="805681"/>
          </a:xfrm>
          <a:custGeom>
            <a:avLst/>
            <a:gdLst>
              <a:gd name="connsiteX0" fmla="*/ 99091 w 583185"/>
              <a:gd name="connsiteY0" fmla="*/ 174812 h 833718"/>
              <a:gd name="connsiteX1" fmla="*/ 58750 w 583185"/>
              <a:gd name="connsiteY1" fmla="*/ 416859 h 833718"/>
              <a:gd name="connsiteX2" fmla="*/ 31855 w 583185"/>
              <a:gd name="connsiteY2" fmla="*/ 457200 h 833718"/>
              <a:gd name="connsiteX3" fmla="*/ 31855 w 583185"/>
              <a:gd name="connsiteY3" fmla="*/ 820271 h 833718"/>
              <a:gd name="connsiteX4" fmla="*/ 72197 w 583185"/>
              <a:gd name="connsiteY4" fmla="*/ 833718 h 833718"/>
              <a:gd name="connsiteX5" fmla="*/ 220114 w 583185"/>
              <a:gd name="connsiteY5" fmla="*/ 793377 h 833718"/>
              <a:gd name="connsiteX6" fmla="*/ 247008 w 583185"/>
              <a:gd name="connsiteY6" fmla="*/ 712694 h 833718"/>
              <a:gd name="connsiteX7" fmla="*/ 273902 w 583185"/>
              <a:gd name="connsiteY7" fmla="*/ 632012 h 833718"/>
              <a:gd name="connsiteX8" fmla="*/ 314244 w 583185"/>
              <a:gd name="connsiteY8" fmla="*/ 551330 h 833718"/>
              <a:gd name="connsiteX9" fmla="*/ 394926 w 583185"/>
              <a:gd name="connsiteY9" fmla="*/ 497542 h 833718"/>
              <a:gd name="connsiteX10" fmla="*/ 435267 w 583185"/>
              <a:gd name="connsiteY10" fmla="*/ 470647 h 833718"/>
              <a:gd name="connsiteX11" fmla="*/ 475608 w 583185"/>
              <a:gd name="connsiteY11" fmla="*/ 443753 h 833718"/>
              <a:gd name="connsiteX12" fmla="*/ 502502 w 583185"/>
              <a:gd name="connsiteY12" fmla="*/ 403412 h 833718"/>
              <a:gd name="connsiteX13" fmla="*/ 556291 w 583185"/>
              <a:gd name="connsiteY13" fmla="*/ 336177 h 833718"/>
              <a:gd name="connsiteX14" fmla="*/ 583185 w 583185"/>
              <a:gd name="connsiteY14" fmla="*/ 255494 h 833718"/>
              <a:gd name="connsiteX15" fmla="*/ 569738 w 583185"/>
              <a:gd name="connsiteY15" fmla="*/ 188259 h 833718"/>
              <a:gd name="connsiteX16" fmla="*/ 529397 w 583185"/>
              <a:gd name="connsiteY16" fmla="*/ 161365 h 833718"/>
              <a:gd name="connsiteX17" fmla="*/ 462161 w 583185"/>
              <a:gd name="connsiteY17" fmla="*/ 121024 h 833718"/>
              <a:gd name="connsiteX18" fmla="*/ 233561 w 583185"/>
              <a:gd name="connsiteY18" fmla="*/ 134471 h 833718"/>
              <a:gd name="connsiteX19" fmla="*/ 179773 w 583185"/>
              <a:gd name="connsiteY19" fmla="*/ 121024 h 833718"/>
              <a:gd name="connsiteX20" fmla="*/ 166326 w 583185"/>
              <a:gd name="connsiteY20" fmla="*/ 67236 h 833718"/>
              <a:gd name="connsiteX21" fmla="*/ 152879 w 583185"/>
              <a:gd name="connsiteY21" fmla="*/ 26894 h 833718"/>
              <a:gd name="connsiteX22" fmla="*/ 112538 w 583185"/>
              <a:gd name="connsiteY22" fmla="*/ 0 h 833718"/>
              <a:gd name="connsiteX23" fmla="*/ 18408 w 583185"/>
              <a:gd name="connsiteY23" fmla="*/ 13447 h 833718"/>
              <a:gd name="connsiteX24" fmla="*/ 18408 w 583185"/>
              <a:gd name="connsiteY24" fmla="*/ 94130 h 833718"/>
              <a:gd name="connsiteX25" fmla="*/ 58750 w 583185"/>
              <a:gd name="connsiteY25" fmla="*/ 107577 h 833718"/>
              <a:gd name="connsiteX26" fmla="*/ 99091 w 583185"/>
              <a:gd name="connsiteY26" fmla="*/ 174812 h 83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3185" h="833718">
                <a:moveTo>
                  <a:pt x="99091" y="174812"/>
                </a:moveTo>
                <a:cubicBezTo>
                  <a:pt x="95248" y="220934"/>
                  <a:pt x="96432" y="360338"/>
                  <a:pt x="58750" y="416859"/>
                </a:cubicBezTo>
                <a:lnTo>
                  <a:pt x="31855" y="457200"/>
                </a:lnTo>
                <a:cubicBezTo>
                  <a:pt x="-12093" y="589048"/>
                  <a:pt x="-9118" y="564191"/>
                  <a:pt x="31855" y="820271"/>
                </a:cubicBezTo>
                <a:cubicBezTo>
                  <a:pt x="34095" y="834268"/>
                  <a:pt x="58750" y="829236"/>
                  <a:pt x="72197" y="833718"/>
                </a:cubicBezTo>
                <a:cubicBezTo>
                  <a:pt x="96186" y="830719"/>
                  <a:pt x="194258" y="834747"/>
                  <a:pt x="220114" y="793377"/>
                </a:cubicBezTo>
                <a:cubicBezTo>
                  <a:pt x="235139" y="769337"/>
                  <a:pt x="238043" y="739588"/>
                  <a:pt x="247008" y="712694"/>
                </a:cubicBezTo>
                <a:lnTo>
                  <a:pt x="273902" y="632012"/>
                </a:lnTo>
                <a:cubicBezTo>
                  <a:pt x="283494" y="603238"/>
                  <a:pt x="289712" y="572796"/>
                  <a:pt x="314244" y="551330"/>
                </a:cubicBezTo>
                <a:cubicBezTo>
                  <a:pt x="338569" y="530045"/>
                  <a:pt x="368032" y="515471"/>
                  <a:pt x="394926" y="497542"/>
                </a:cubicBezTo>
                <a:lnTo>
                  <a:pt x="435267" y="470647"/>
                </a:lnTo>
                <a:lnTo>
                  <a:pt x="475608" y="443753"/>
                </a:lnTo>
                <a:cubicBezTo>
                  <a:pt x="484573" y="430306"/>
                  <a:pt x="492406" y="416032"/>
                  <a:pt x="502502" y="403412"/>
                </a:cubicBezTo>
                <a:cubicBezTo>
                  <a:pt x="530445" y="368484"/>
                  <a:pt x="535596" y="382741"/>
                  <a:pt x="556291" y="336177"/>
                </a:cubicBezTo>
                <a:cubicBezTo>
                  <a:pt x="567805" y="310271"/>
                  <a:pt x="583185" y="255494"/>
                  <a:pt x="583185" y="255494"/>
                </a:cubicBezTo>
                <a:cubicBezTo>
                  <a:pt x="578703" y="233082"/>
                  <a:pt x="581078" y="208103"/>
                  <a:pt x="569738" y="188259"/>
                </a:cubicBezTo>
                <a:cubicBezTo>
                  <a:pt x="561720" y="174227"/>
                  <a:pt x="542017" y="171461"/>
                  <a:pt x="529397" y="161365"/>
                </a:cubicBezTo>
                <a:cubicBezTo>
                  <a:pt x="476659" y="119175"/>
                  <a:pt x="532217" y="144376"/>
                  <a:pt x="462161" y="121024"/>
                </a:cubicBezTo>
                <a:cubicBezTo>
                  <a:pt x="385961" y="125506"/>
                  <a:pt x="309893" y="134471"/>
                  <a:pt x="233561" y="134471"/>
                </a:cubicBezTo>
                <a:cubicBezTo>
                  <a:pt x="215080" y="134471"/>
                  <a:pt x="192841" y="134092"/>
                  <a:pt x="179773" y="121024"/>
                </a:cubicBezTo>
                <a:cubicBezTo>
                  <a:pt x="166705" y="107956"/>
                  <a:pt x="171403" y="85006"/>
                  <a:pt x="166326" y="67236"/>
                </a:cubicBezTo>
                <a:cubicBezTo>
                  <a:pt x="162432" y="53607"/>
                  <a:pt x="161734" y="37963"/>
                  <a:pt x="152879" y="26894"/>
                </a:cubicBezTo>
                <a:cubicBezTo>
                  <a:pt x="142783" y="14274"/>
                  <a:pt x="125985" y="8965"/>
                  <a:pt x="112538" y="0"/>
                </a:cubicBezTo>
                <a:cubicBezTo>
                  <a:pt x="81161" y="4482"/>
                  <a:pt x="46757" y="-728"/>
                  <a:pt x="18408" y="13447"/>
                </a:cubicBezTo>
                <a:cubicBezTo>
                  <a:pt x="-5498" y="25400"/>
                  <a:pt x="6455" y="82177"/>
                  <a:pt x="18408" y="94130"/>
                </a:cubicBezTo>
                <a:cubicBezTo>
                  <a:pt x="28431" y="104153"/>
                  <a:pt x="45303" y="103095"/>
                  <a:pt x="58750" y="107577"/>
                </a:cubicBezTo>
                <a:cubicBezTo>
                  <a:pt x="88130" y="151648"/>
                  <a:pt x="85644" y="131757"/>
                  <a:pt x="99091" y="174812"/>
                </a:cubicBezTo>
                <a:close/>
              </a:path>
            </a:pathLst>
          </a:custGeom>
          <a:solidFill>
            <a:srgbClr val="C00000">
              <a:alpha val="14206"/>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5-Point Star 33">
            <a:extLst>
              <a:ext uri="{FF2B5EF4-FFF2-40B4-BE49-F238E27FC236}">
                <a16:creationId xmlns:a16="http://schemas.microsoft.com/office/drawing/2014/main" id="{571066F6-3205-A753-7CF6-8E73D6409660}"/>
              </a:ext>
            </a:extLst>
          </p:cNvPr>
          <p:cNvSpPr/>
          <p:nvPr/>
        </p:nvSpPr>
        <p:spPr>
          <a:xfrm>
            <a:off x="2527129" y="2840594"/>
            <a:ext cx="181928" cy="18409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9" name="Curved Connector 39">
            <a:extLst>
              <a:ext uri="{FF2B5EF4-FFF2-40B4-BE49-F238E27FC236}">
                <a16:creationId xmlns:a16="http://schemas.microsoft.com/office/drawing/2014/main" id="{C1C1A5DC-4AE0-4DE2-623A-B112AD317BD7}"/>
              </a:ext>
            </a:extLst>
          </p:cNvPr>
          <p:cNvCxnSpPr>
            <a:cxnSpLocks/>
            <a:stCxn id="18" idx="0"/>
          </p:cNvCxnSpPr>
          <p:nvPr/>
        </p:nvCxnSpPr>
        <p:spPr>
          <a:xfrm rot="5400000" flipH="1" flipV="1">
            <a:off x="5592830" y="-807710"/>
            <a:ext cx="673568" cy="6623042"/>
          </a:xfrm>
          <a:prstGeom prst="curvedConnector2">
            <a:avLst/>
          </a:prstGeom>
          <a:ln w="19050">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20" name="Curved Connector 43">
            <a:extLst>
              <a:ext uri="{FF2B5EF4-FFF2-40B4-BE49-F238E27FC236}">
                <a16:creationId xmlns:a16="http://schemas.microsoft.com/office/drawing/2014/main" id="{65E7DAF3-3AFE-0B11-8DC9-AD04C95AE869}"/>
              </a:ext>
            </a:extLst>
          </p:cNvPr>
          <p:cNvCxnSpPr>
            <a:cxnSpLocks/>
            <a:stCxn id="18" idx="0"/>
            <a:endCxn id="16" idx="15"/>
          </p:cNvCxnSpPr>
          <p:nvPr/>
        </p:nvCxnSpPr>
        <p:spPr>
          <a:xfrm rot="16200000" flipH="1">
            <a:off x="6768861" y="-1310175"/>
            <a:ext cx="67142" cy="8368679"/>
          </a:xfrm>
          <a:prstGeom prst="curvedConnector4">
            <a:avLst>
              <a:gd name="adj1" fmla="val -2308400"/>
              <a:gd name="adj2" fmla="val 105745"/>
            </a:avLst>
          </a:prstGeom>
          <a:ln w="19050">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21" name="Curved Connector 63">
            <a:extLst>
              <a:ext uri="{FF2B5EF4-FFF2-40B4-BE49-F238E27FC236}">
                <a16:creationId xmlns:a16="http://schemas.microsoft.com/office/drawing/2014/main" id="{FB5F1D8B-F0B8-8B36-152A-16972D52CD4C}"/>
              </a:ext>
            </a:extLst>
          </p:cNvPr>
          <p:cNvCxnSpPr>
            <a:cxnSpLocks/>
            <a:stCxn id="18" idx="2"/>
          </p:cNvCxnSpPr>
          <p:nvPr/>
        </p:nvCxnSpPr>
        <p:spPr>
          <a:xfrm rot="16200000" flipH="1">
            <a:off x="5433688" y="152874"/>
            <a:ext cx="463483" cy="6207111"/>
          </a:xfrm>
          <a:prstGeom prst="curvedConnector2">
            <a:avLst/>
          </a:prstGeom>
          <a:ln w="19050">
            <a:solidFill>
              <a:schemeClr val="accent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22" name="Subtitle 2">
            <a:extLst>
              <a:ext uri="{FF2B5EF4-FFF2-40B4-BE49-F238E27FC236}">
                <a16:creationId xmlns:a16="http://schemas.microsoft.com/office/drawing/2014/main" id="{F400FB07-7F01-7CE2-1D77-B894C9C37E76}"/>
              </a:ext>
            </a:extLst>
          </p:cNvPr>
          <p:cNvSpPr txBox="1">
            <a:spLocks/>
          </p:cNvSpPr>
          <p:nvPr/>
        </p:nvSpPr>
        <p:spPr>
          <a:xfrm>
            <a:off x="224643" y="145903"/>
            <a:ext cx="6102266" cy="554939"/>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 inverse design problem:</a:t>
            </a:r>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26F777-91C9-8CB5-B85F-ECC411664C93}"/>
                  </a:ext>
                </a:extLst>
              </p:cNvPr>
              <p:cNvSpPr txBox="1"/>
              <p:nvPr/>
            </p:nvSpPr>
            <p:spPr>
              <a:xfrm>
                <a:off x="318009" y="445619"/>
                <a:ext cx="10950107" cy="674287"/>
              </a:xfrm>
              <a:prstGeom prst="rect">
                <a:avLst/>
              </a:prstGeom>
              <a:noFill/>
            </p:spPr>
            <p:txBody>
              <a:bodyPr wrap="square" rtlCol="0">
                <a:spAutoFit/>
              </a:bodyPr>
              <a:lstStyle/>
              <a:p>
                <a:pPr algn="ctr">
                  <a:lnSpc>
                    <a:spcPct val="150000"/>
                  </a:lnSpc>
                </a:pPr>
                <a:r>
                  <a:rPr lang="en-US" sz="2400" dirty="0"/>
                  <a:t>Given a point in </a:t>
                </a:r>
                <a14:m>
                  <m:oMath xmlns:m="http://schemas.openxmlformats.org/officeDocument/2006/math">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𝐻</m:t>
                        </m:r>
                      </m:e>
                    </m:acc>
                    <m:r>
                      <a:rPr lang="en-US" sz="2800" b="0" i="1" dirty="0" smtClean="0">
                        <a:latin typeface="Cambria Math" panose="02040503050406030204" pitchFamily="18" charset="0"/>
                      </a:rPr>
                      <m:t> </m:t>
                    </m:r>
                  </m:oMath>
                </a14:m>
                <a:r>
                  <a:rPr lang="en-US" sz="2400" dirty="0"/>
                  <a:t>space how do we find the associated point in design space? </a:t>
                </a:r>
              </a:p>
            </p:txBody>
          </p:sp>
        </mc:Choice>
        <mc:Fallback xmlns="">
          <p:sp>
            <p:nvSpPr>
              <p:cNvPr id="24" name="TextBox 23">
                <a:extLst>
                  <a:ext uri="{FF2B5EF4-FFF2-40B4-BE49-F238E27FC236}">
                    <a16:creationId xmlns:a16="http://schemas.microsoft.com/office/drawing/2014/main" id="{1826F777-91C9-8CB5-B85F-ECC411664C93}"/>
                  </a:ext>
                </a:extLst>
              </p:cNvPr>
              <p:cNvSpPr txBox="1">
                <a:spLocks noRot="1" noChangeAspect="1" noMove="1" noResize="1" noEditPoints="1" noAdjustHandles="1" noChangeArrowheads="1" noChangeShapeType="1" noTextEdit="1"/>
              </p:cNvSpPr>
              <p:nvPr/>
            </p:nvSpPr>
            <p:spPr>
              <a:xfrm>
                <a:off x="318009" y="445619"/>
                <a:ext cx="10950107" cy="674287"/>
              </a:xfrm>
              <a:prstGeom prst="rect">
                <a:avLst/>
              </a:prstGeom>
              <a:blipFill>
                <a:blip r:embed="rId7"/>
                <a:stretch>
                  <a:fillRect b="-1982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94F9C17-AB88-F91E-8815-5F0E4F8716D6}"/>
              </a:ext>
            </a:extLst>
          </p:cNvPr>
          <p:cNvSpPr txBox="1"/>
          <p:nvPr/>
        </p:nvSpPr>
        <p:spPr>
          <a:xfrm>
            <a:off x="620809" y="5611825"/>
            <a:ext cx="10950107" cy="676532"/>
          </a:xfrm>
          <a:prstGeom prst="rect">
            <a:avLst/>
          </a:prstGeom>
          <a:noFill/>
        </p:spPr>
        <p:txBody>
          <a:bodyPr wrap="square" rtlCol="0">
            <a:spAutoFit/>
          </a:bodyPr>
          <a:lstStyle/>
          <a:p>
            <a:pPr algn="ctr">
              <a:lnSpc>
                <a:spcPct val="150000"/>
              </a:lnSpc>
            </a:pPr>
            <a:r>
              <a:rPr lang="en-US" sz="2800" i="1" dirty="0"/>
              <a:t>Very</a:t>
            </a:r>
            <a:r>
              <a:rPr lang="en-US" sz="2800" dirty="0"/>
              <a:t> underdefined problem!</a:t>
            </a:r>
            <a:endParaRPr lang="en-US" sz="2800" i="1" dirty="0"/>
          </a:p>
        </p:txBody>
      </p:sp>
      <p:grpSp>
        <p:nvGrpSpPr>
          <p:cNvPr id="26" name="Google Shape;155;p19">
            <a:extLst>
              <a:ext uri="{FF2B5EF4-FFF2-40B4-BE49-F238E27FC236}">
                <a16:creationId xmlns:a16="http://schemas.microsoft.com/office/drawing/2014/main" id="{21EE9B48-0517-9567-D37E-DA8703D5834F}"/>
              </a:ext>
            </a:extLst>
          </p:cNvPr>
          <p:cNvGrpSpPr/>
          <p:nvPr/>
        </p:nvGrpSpPr>
        <p:grpSpPr>
          <a:xfrm>
            <a:off x="402300" y="-7159"/>
            <a:ext cx="11387400" cy="85376"/>
            <a:chOff x="402336" y="402336"/>
            <a:chExt cx="11387400" cy="183000"/>
          </a:xfrm>
        </p:grpSpPr>
        <p:sp>
          <p:nvSpPr>
            <p:cNvPr id="27" name="Google Shape;156;p19">
              <a:extLst>
                <a:ext uri="{FF2B5EF4-FFF2-40B4-BE49-F238E27FC236}">
                  <a16:creationId xmlns:a16="http://schemas.microsoft.com/office/drawing/2014/main" id="{48964480-4447-2AC4-1359-40247B6F1010}"/>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8" name="Google Shape;157;p19">
              <a:extLst>
                <a:ext uri="{FF2B5EF4-FFF2-40B4-BE49-F238E27FC236}">
                  <a16:creationId xmlns:a16="http://schemas.microsoft.com/office/drawing/2014/main" id="{E8F53D74-90B1-3089-55F7-E0CA3FEC1ED8}"/>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9" name="Google Shape;158;p19">
              <a:extLst>
                <a:ext uri="{FF2B5EF4-FFF2-40B4-BE49-F238E27FC236}">
                  <a16:creationId xmlns:a16="http://schemas.microsoft.com/office/drawing/2014/main" id="{AE3842AE-F853-D1DD-3341-D05406C5D3E1}"/>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Tree>
    <p:extLst>
      <p:ext uri="{BB962C8B-B14F-4D97-AF65-F5344CB8AC3E}">
        <p14:creationId xmlns:p14="http://schemas.microsoft.com/office/powerpoint/2010/main" val="140805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ubtitle 2">
            <a:extLst>
              <a:ext uri="{FF2B5EF4-FFF2-40B4-BE49-F238E27FC236}">
                <a16:creationId xmlns:a16="http://schemas.microsoft.com/office/drawing/2014/main" id="{77ABFF2D-F6C5-4347-8CBD-78271652FBEE}"/>
              </a:ext>
            </a:extLst>
          </p:cNvPr>
          <p:cNvSpPr txBox="1">
            <a:spLocks/>
          </p:cNvSpPr>
          <p:nvPr/>
        </p:nvSpPr>
        <p:spPr>
          <a:xfrm>
            <a:off x="299524" y="194537"/>
            <a:ext cx="5987723"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Interpolation Problem:</a:t>
            </a:r>
            <a:endParaRPr lang="en-US" dirty="0"/>
          </a:p>
        </p:txBody>
      </p:sp>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cxnSp>
        <p:nvCxnSpPr>
          <p:cNvPr id="8" name="Straight Arrow Connector 7">
            <a:extLst>
              <a:ext uri="{FF2B5EF4-FFF2-40B4-BE49-F238E27FC236}">
                <a16:creationId xmlns:a16="http://schemas.microsoft.com/office/drawing/2014/main" id="{C8FDD5B9-A50F-A09C-38AF-0536753EDFDA}"/>
              </a:ext>
            </a:extLst>
          </p:cNvPr>
          <p:cNvCxnSpPr>
            <a:cxnSpLocks/>
          </p:cNvCxnSpPr>
          <p:nvPr/>
        </p:nvCxnSpPr>
        <p:spPr>
          <a:xfrm flipV="1">
            <a:off x="1837253" y="2091981"/>
            <a:ext cx="0" cy="3119719"/>
          </a:xfrm>
          <a:prstGeom prst="straightConnector1">
            <a:avLst/>
          </a:prstGeom>
          <a:ln w="317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647B5F6-9A20-7506-5C9A-F7E51BF79F26}"/>
              </a:ext>
            </a:extLst>
          </p:cNvPr>
          <p:cNvCxnSpPr>
            <a:cxnSpLocks/>
          </p:cNvCxnSpPr>
          <p:nvPr/>
        </p:nvCxnSpPr>
        <p:spPr>
          <a:xfrm>
            <a:off x="237055" y="3382753"/>
            <a:ext cx="3402107" cy="0"/>
          </a:xfrm>
          <a:prstGeom prst="straightConnector1">
            <a:avLst/>
          </a:prstGeom>
          <a:ln w="317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4293152-A8E6-7B41-D1C6-5F23E50E6A8C}"/>
              </a:ext>
            </a:extLst>
          </p:cNvPr>
          <p:cNvCxnSpPr>
            <a:cxnSpLocks/>
          </p:cNvCxnSpPr>
          <p:nvPr/>
        </p:nvCxnSpPr>
        <p:spPr>
          <a:xfrm flipV="1">
            <a:off x="797348" y="3071373"/>
            <a:ext cx="2079811" cy="1376083"/>
          </a:xfrm>
          <a:prstGeom prst="straightConnector1">
            <a:avLst/>
          </a:prstGeom>
          <a:ln w="31750">
            <a:solidFill>
              <a:schemeClr val="tx1">
                <a:alpha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4C943F-28BE-8503-63E4-CB0A0A0400ED}"/>
              </a:ext>
            </a:extLst>
          </p:cNvPr>
          <p:cNvCxnSpPr>
            <a:cxnSpLocks/>
          </p:cNvCxnSpPr>
          <p:nvPr/>
        </p:nvCxnSpPr>
        <p:spPr>
          <a:xfrm flipV="1">
            <a:off x="9883076" y="2091981"/>
            <a:ext cx="0" cy="3119719"/>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79B5AF6-72B9-A8E8-284F-EF4C0C4EBF8E}"/>
              </a:ext>
            </a:extLst>
          </p:cNvPr>
          <p:cNvCxnSpPr>
            <a:cxnSpLocks/>
          </p:cNvCxnSpPr>
          <p:nvPr/>
        </p:nvCxnSpPr>
        <p:spPr>
          <a:xfrm>
            <a:off x="8282877" y="3759415"/>
            <a:ext cx="3402107" cy="0"/>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D8DD1D-ECF3-11AF-40A0-343475B7239D}"/>
              </a:ext>
            </a:extLst>
          </p:cNvPr>
          <p:cNvCxnSpPr>
            <a:cxnSpLocks/>
          </p:cNvCxnSpPr>
          <p:nvPr/>
        </p:nvCxnSpPr>
        <p:spPr>
          <a:xfrm flipV="1">
            <a:off x="8843171" y="3071373"/>
            <a:ext cx="2079811" cy="1376083"/>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97A6233C-5D14-B873-18C4-293F51BCD418}"/>
              </a:ext>
            </a:extLst>
          </p:cNvPr>
          <p:cNvSpPr txBox="1">
            <a:spLocks/>
          </p:cNvSpPr>
          <p:nvPr/>
        </p:nvSpPr>
        <p:spPr>
          <a:xfrm>
            <a:off x="8982125" y="5641116"/>
            <a:ext cx="2286001" cy="5172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C00000"/>
                </a:solidFill>
              </a:rPr>
              <a:t>Design Space</a:t>
            </a:r>
            <a:endParaRPr lang="en-US" dirty="0"/>
          </a:p>
          <a:p>
            <a:endParaRPr lang="en-US" dirty="0"/>
          </a:p>
        </p:txBody>
      </p:sp>
      <mc:AlternateContent xmlns:mc="http://schemas.openxmlformats.org/markup-compatibility/2006" xmlns:a14="http://schemas.microsoft.com/office/drawing/2010/main">
        <mc:Choice Requires="a14">
          <p:sp>
            <p:nvSpPr>
              <p:cNvPr id="15" name="Subtitle 2">
                <a:extLst>
                  <a:ext uri="{FF2B5EF4-FFF2-40B4-BE49-F238E27FC236}">
                    <a16:creationId xmlns:a16="http://schemas.microsoft.com/office/drawing/2014/main" id="{79B9F1A1-B06E-B7D1-CEE8-0321628B7177}"/>
                  </a:ext>
                </a:extLst>
              </p:cNvPr>
              <p:cNvSpPr txBox="1">
                <a:spLocks/>
              </p:cNvSpPr>
              <p:nvPr/>
            </p:nvSpPr>
            <p:spPr>
              <a:xfrm>
                <a:off x="1124558" y="5641116"/>
                <a:ext cx="1425391" cy="5172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𝐻</m:t>
                        </m:r>
                      </m:e>
                    </m:acc>
                  </m:oMath>
                </a14:m>
                <a:r>
                  <a:rPr lang="en-US" dirty="0"/>
                  <a:t> Space</a:t>
                </a:r>
              </a:p>
              <a:p>
                <a:endParaRPr lang="en-US" dirty="0"/>
              </a:p>
            </p:txBody>
          </p:sp>
        </mc:Choice>
        <mc:Fallback xmlns="">
          <p:sp>
            <p:nvSpPr>
              <p:cNvPr id="15" name="Subtitle 2">
                <a:extLst>
                  <a:ext uri="{FF2B5EF4-FFF2-40B4-BE49-F238E27FC236}">
                    <a16:creationId xmlns:a16="http://schemas.microsoft.com/office/drawing/2014/main" id="{79B9F1A1-B06E-B7D1-CEE8-0321628B7177}"/>
                  </a:ext>
                </a:extLst>
              </p:cNvPr>
              <p:cNvSpPr txBox="1">
                <a:spLocks noRot="1" noChangeAspect="1" noMove="1" noResize="1" noEditPoints="1" noAdjustHandles="1" noChangeArrowheads="1" noChangeShapeType="1" noTextEdit="1"/>
              </p:cNvSpPr>
              <p:nvPr/>
            </p:nvSpPr>
            <p:spPr>
              <a:xfrm>
                <a:off x="1124558" y="5641116"/>
                <a:ext cx="1425391" cy="517245"/>
              </a:xfrm>
              <a:prstGeom prst="rect">
                <a:avLst/>
              </a:prstGeom>
              <a:blipFill>
                <a:blip r:embed="rId3"/>
                <a:stretch>
                  <a:fillRect l="-2655" t="-17073" r="-6195" b="-26829"/>
                </a:stretch>
              </a:blipFill>
            </p:spPr>
            <p:txBody>
              <a:bodyPr/>
              <a:lstStyle/>
              <a:p>
                <a:r>
                  <a:rPr lang="en-US">
                    <a:noFill/>
                  </a:rPr>
                  <a:t> </a:t>
                </a:r>
              </a:p>
            </p:txBody>
          </p:sp>
        </mc:Fallback>
      </mc:AlternateContent>
      <p:sp>
        <p:nvSpPr>
          <p:cNvPr id="16" name="Freeform 15">
            <a:extLst>
              <a:ext uri="{FF2B5EF4-FFF2-40B4-BE49-F238E27FC236}">
                <a16:creationId xmlns:a16="http://schemas.microsoft.com/office/drawing/2014/main" id="{32AB8FD1-01B7-0A67-6C59-7F867DC7FABA}"/>
              </a:ext>
            </a:extLst>
          </p:cNvPr>
          <p:cNvSpPr/>
          <p:nvPr/>
        </p:nvSpPr>
        <p:spPr>
          <a:xfrm>
            <a:off x="938950" y="2656756"/>
            <a:ext cx="1870973" cy="1990165"/>
          </a:xfrm>
          <a:custGeom>
            <a:avLst/>
            <a:gdLst>
              <a:gd name="connsiteX0" fmla="*/ 1131385 w 1870973"/>
              <a:gd name="connsiteY0" fmla="*/ 645459 h 1990165"/>
              <a:gd name="connsiteX1" fmla="*/ 929679 w 1870973"/>
              <a:gd name="connsiteY1" fmla="*/ 564777 h 1990165"/>
              <a:gd name="connsiteX2" fmla="*/ 875890 w 1870973"/>
              <a:gd name="connsiteY2" fmla="*/ 551330 h 1990165"/>
              <a:gd name="connsiteX3" fmla="*/ 660737 w 1870973"/>
              <a:gd name="connsiteY3" fmla="*/ 605118 h 1990165"/>
              <a:gd name="connsiteX4" fmla="*/ 606949 w 1870973"/>
              <a:gd name="connsiteY4" fmla="*/ 685800 h 1990165"/>
              <a:gd name="connsiteX5" fmla="*/ 580055 w 1870973"/>
              <a:gd name="connsiteY5" fmla="*/ 766483 h 1990165"/>
              <a:gd name="connsiteX6" fmla="*/ 176643 w 1870973"/>
              <a:gd name="connsiteY6" fmla="*/ 753035 h 1990165"/>
              <a:gd name="connsiteX7" fmla="*/ 95961 w 1870973"/>
              <a:gd name="connsiteY7" fmla="*/ 766483 h 1990165"/>
              <a:gd name="connsiteX8" fmla="*/ 69067 w 1870973"/>
              <a:gd name="connsiteY8" fmla="*/ 927847 h 1990165"/>
              <a:gd name="connsiteX9" fmla="*/ 42173 w 1870973"/>
              <a:gd name="connsiteY9" fmla="*/ 1062318 h 1990165"/>
              <a:gd name="connsiteX10" fmla="*/ 55620 w 1870973"/>
              <a:gd name="connsiteY10" fmla="*/ 1331259 h 1990165"/>
              <a:gd name="connsiteX11" fmla="*/ 136302 w 1870973"/>
              <a:gd name="connsiteY11" fmla="*/ 1425388 h 1990165"/>
              <a:gd name="connsiteX12" fmla="*/ 163196 w 1870973"/>
              <a:gd name="connsiteY12" fmla="*/ 1465730 h 1990165"/>
              <a:gd name="connsiteX13" fmla="*/ 230432 w 1870973"/>
              <a:gd name="connsiteY13" fmla="*/ 1532965 h 1990165"/>
              <a:gd name="connsiteX14" fmla="*/ 243879 w 1870973"/>
              <a:gd name="connsiteY14" fmla="*/ 1573306 h 1990165"/>
              <a:gd name="connsiteX15" fmla="*/ 203537 w 1870973"/>
              <a:gd name="connsiteY15" fmla="*/ 1600200 h 1990165"/>
              <a:gd name="connsiteX16" fmla="*/ 95961 w 1870973"/>
              <a:gd name="connsiteY16" fmla="*/ 1627094 h 1990165"/>
              <a:gd name="connsiteX17" fmla="*/ 55620 w 1870973"/>
              <a:gd name="connsiteY17" fmla="*/ 1640541 h 1990165"/>
              <a:gd name="connsiteX18" fmla="*/ 1832 w 1870973"/>
              <a:gd name="connsiteY18" fmla="*/ 1721224 h 1990165"/>
              <a:gd name="connsiteX19" fmla="*/ 42173 w 1870973"/>
              <a:gd name="connsiteY19" fmla="*/ 1734671 h 1990165"/>
              <a:gd name="connsiteX20" fmla="*/ 149749 w 1870973"/>
              <a:gd name="connsiteY20" fmla="*/ 1788459 h 1990165"/>
              <a:gd name="connsiteX21" fmla="*/ 243879 w 1870973"/>
              <a:gd name="connsiteY21" fmla="*/ 1842247 h 1990165"/>
              <a:gd name="connsiteX22" fmla="*/ 297667 w 1870973"/>
              <a:gd name="connsiteY22" fmla="*/ 1882588 h 1990165"/>
              <a:gd name="connsiteX23" fmla="*/ 432137 w 1870973"/>
              <a:gd name="connsiteY23" fmla="*/ 1936377 h 1990165"/>
              <a:gd name="connsiteX24" fmla="*/ 485926 w 1870973"/>
              <a:gd name="connsiteY24" fmla="*/ 1963271 h 1990165"/>
              <a:gd name="connsiteX25" fmla="*/ 580055 w 1870973"/>
              <a:gd name="connsiteY25" fmla="*/ 1990165 h 1990165"/>
              <a:gd name="connsiteX26" fmla="*/ 741420 w 1870973"/>
              <a:gd name="connsiteY26" fmla="*/ 1976718 h 1990165"/>
              <a:gd name="connsiteX27" fmla="*/ 822102 w 1870973"/>
              <a:gd name="connsiteY27" fmla="*/ 1896035 h 1990165"/>
              <a:gd name="connsiteX28" fmla="*/ 875890 w 1870973"/>
              <a:gd name="connsiteY28" fmla="*/ 1842247 h 1990165"/>
              <a:gd name="connsiteX29" fmla="*/ 929679 w 1870973"/>
              <a:gd name="connsiteY29" fmla="*/ 1761565 h 1990165"/>
              <a:gd name="connsiteX30" fmla="*/ 970020 w 1870973"/>
              <a:gd name="connsiteY30" fmla="*/ 1694330 h 1990165"/>
              <a:gd name="connsiteX31" fmla="*/ 996914 w 1870973"/>
              <a:gd name="connsiteY31" fmla="*/ 1667435 h 1990165"/>
              <a:gd name="connsiteX32" fmla="*/ 1037255 w 1870973"/>
              <a:gd name="connsiteY32" fmla="*/ 1613647 h 1990165"/>
              <a:gd name="connsiteX33" fmla="*/ 1117937 w 1870973"/>
              <a:gd name="connsiteY33" fmla="*/ 1573306 h 1990165"/>
              <a:gd name="connsiteX34" fmla="*/ 1212067 w 1870973"/>
              <a:gd name="connsiteY34" fmla="*/ 1586753 h 1990165"/>
              <a:gd name="connsiteX35" fmla="*/ 1306196 w 1870973"/>
              <a:gd name="connsiteY35" fmla="*/ 1613647 h 1990165"/>
              <a:gd name="connsiteX36" fmla="*/ 1413773 w 1870973"/>
              <a:gd name="connsiteY36" fmla="*/ 1640541 h 1990165"/>
              <a:gd name="connsiteX37" fmla="*/ 1561690 w 1870973"/>
              <a:gd name="connsiteY37" fmla="*/ 1627094 h 1990165"/>
              <a:gd name="connsiteX38" fmla="*/ 1588585 w 1870973"/>
              <a:gd name="connsiteY38" fmla="*/ 1600200 h 1990165"/>
              <a:gd name="connsiteX39" fmla="*/ 1642373 w 1870973"/>
              <a:gd name="connsiteY39" fmla="*/ 1559859 h 1990165"/>
              <a:gd name="connsiteX40" fmla="*/ 1736502 w 1870973"/>
              <a:gd name="connsiteY40" fmla="*/ 1452283 h 1990165"/>
              <a:gd name="connsiteX41" fmla="*/ 1763396 w 1870973"/>
              <a:gd name="connsiteY41" fmla="*/ 1425388 h 1990165"/>
              <a:gd name="connsiteX42" fmla="*/ 1803737 w 1870973"/>
              <a:gd name="connsiteY42" fmla="*/ 1331259 h 1990165"/>
              <a:gd name="connsiteX43" fmla="*/ 1830632 w 1870973"/>
              <a:gd name="connsiteY43" fmla="*/ 1264024 h 1990165"/>
              <a:gd name="connsiteX44" fmla="*/ 1844079 w 1870973"/>
              <a:gd name="connsiteY44" fmla="*/ 1156447 h 1990165"/>
              <a:gd name="connsiteX45" fmla="*/ 1857526 w 1870973"/>
              <a:gd name="connsiteY45" fmla="*/ 1089212 h 1990165"/>
              <a:gd name="connsiteX46" fmla="*/ 1870973 w 1870973"/>
              <a:gd name="connsiteY46" fmla="*/ 954741 h 1990165"/>
              <a:gd name="connsiteX47" fmla="*/ 1857526 w 1870973"/>
              <a:gd name="connsiteY47" fmla="*/ 524435 h 1990165"/>
              <a:gd name="connsiteX48" fmla="*/ 1844079 w 1870973"/>
              <a:gd name="connsiteY48" fmla="*/ 443753 h 1990165"/>
              <a:gd name="connsiteX49" fmla="*/ 1803737 w 1870973"/>
              <a:gd name="connsiteY49" fmla="*/ 389965 h 1990165"/>
              <a:gd name="connsiteX50" fmla="*/ 1723055 w 1870973"/>
              <a:gd name="connsiteY50" fmla="*/ 322730 h 1990165"/>
              <a:gd name="connsiteX51" fmla="*/ 1642373 w 1870973"/>
              <a:gd name="connsiteY51" fmla="*/ 295835 h 1990165"/>
              <a:gd name="connsiteX52" fmla="*/ 1628926 w 1870973"/>
              <a:gd name="connsiteY52" fmla="*/ 174812 h 1990165"/>
              <a:gd name="connsiteX53" fmla="*/ 1575137 w 1870973"/>
              <a:gd name="connsiteY53" fmla="*/ 26894 h 1990165"/>
              <a:gd name="connsiteX54" fmla="*/ 1534796 w 1870973"/>
              <a:gd name="connsiteY54" fmla="*/ 0 h 1990165"/>
              <a:gd name="connsiteX55" fmla="*/ 1440667 w 1870973"/>
              <a:gd name="connsiteY55" fmla="*/ 13447 h 1990165"/>
              <a:gd name="connsiteX56" fmla="*/ 1413773 w 1870973"/>
              <a:gd name="connsiteY56" fmla="*/ 53788 h 1990165"/>
              <a:gd name="connsiteX57" fmla="*/ 1386879 w 1870973"/>
              <a:gd name="connsiteY57" fmla="*/ 147918 h 1990165"/>
              <a:gd name="connsiteX58" fmla="*/ 1359985 w 1870973"/>
              <a:gd name="connsiteY58" fmla="*/ 228600 h 1990165"/>
              <a:gd name="connsiteX59" fmla="*/ 1279302 w 1870973"/>
              <a:gd name="connsiteY59" fmla="*/ 349624 h 1990165"/>
              <a:gd name="connsiteX60" fmla="*/ 1198620 w 1870973"/>
              <a:gd name="connsiteY60" fmla="*/ 470647 h 1990165"/>
              <a:gd name="connsiteX61" fmla="*/ 1171726 w 1870973"/>
              <a:gd name="connsiteY61" fmla="*/ 510988 h 1990165"/>
              <a:gd name="connsiteX62" fmla="*/ 1117937 w 1870973"/>
              <a:gd name="connsiteY62" fmla="*/ 564777 h 1990165"/>
              <a:gd name="connsiteX63" fmla="*/ 1131385 w 1870973"/>
              <a:gd name="connsiteY63" fmla="*/ 645459 h 199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870973" h="1990165">
                <a:moveTo>
                  <a:pt x="1131385" y="645459"/>
                </a:moveTo>
                <a:cubicBezTo>
                  <a:pt x="1005163" y="573333"/>
                  <a:pt x="1072313" y="600435"/>
                  <a:pt x="929679" y="564777"/>
                </a:cubicBezTo>
                <a:lnTo>
                  <a:pt x="875890" y="551330"/>
                </a:lnTo>
                <a:cubicBezTo>
                  <a:pt x="741442" y="561672"/>
                  <a:pt x="723100" y="524937"/>
                  <a:pt x="660737" y="605118"/>
                </a:cubicBezTo>
                <a:cubicBezTo>
                  <a:pt x="640893" y="630632"/>
                  <a:pt x="617170" y="655136"/>
                  <a:pt x="606949" y="685800"/>
                </a:cubicBezTo>
                <a:lnTo>
                  <a:pt x="580055" y="766483"/>
                </a:lnTo>
                <a:cubicBezTo>
                  <a:pt x="445584" y="762000"/>
                  <a:pt x="311188" y="753035"/>
                  <a:pt x="176643" y="753035"/>
                </a:cubicBezTo>
                <a:cubicBezTo>
                  <a:pt x="149378" y="753035"/>
                  <a:pt x="110250" y="743262"/>
                  <a:pt x="95961" y="766483"/>
                </a:cubicBezTo>
                <a:cubicBezTo>
                  <a:pt x="67382" y="812924"/>
                  <a:pt x="79761" y="874376"/>
                  <a:pt x="69067" y="927847"/>
                </a:cubicBezTo>
                <a:lnTo>
                  <a:pt x="42173" y="1062318"/>
                </a:lnTo>
                <a:cubicBezTo>
                  <a:pt x="46655" y="1151965"/>
                  <a:pt x="40864" y="1242721"/>
                  <a:pt x="55620" y="1331259"/>
                </a:cubicBezTo>
                <a:cubicBezTo>
                  <a:pt x="59817" y="1356439"/>
                  <a:pt x="120465" y="1406383"/>
                  <a:pt x="136302" y="1425388"/>
                </a:cubicBezTo>
                <a:cubicBezTo>
                  <a:pt x="146648" y="1437804"/>
                  <a:pt x="152554" y="1453567"/>
                  <a:pt x="163196" y="1465730"/>
                </a:cubicBezTo>
                <a:cubicBezTo>
                  <a:pt x="184067" y="1489583"/>
                  <a:pt x="230432" y="1532965"/>
                  <a:pt x="230432" y="1532965"/>
                </a:cubicBezTo>
                <a:cubicBezTo>
                  <a:pt x="234914" y="1546412"/>
                  <a:pt x="249143" y="1560145"/>
                  <a:pt x="243879" y="1573306"/>
                </a:cubicBezTo>
                <a:cubicBezTo>
                  <a:pt x="237877" y="1588312"/>
                  <a:pt x="218726" y="1594677"/>
                  <a:pt x="203537" y="1600200"/>
                </a:cubicBezTo>
                <a:cubicBezTo>
                  <a:pt x="168800" y="1612832"/>
                  <a:pt x="131026" y="1615406"/>
                  <a:pt x="95961" y="1627094"/>
                </a:cubicBezTo>
                <a:lnTo>
                  <a:pt x="55620" y="1640541"/>
                </a:lnTo>
                <a:cubicBezTo>
                  <a:pt x="48772" y="1647389"/>
                  <a:pt x="-11142" y="1695277"/>
                  <a:pt x="1832" y="1721224"/>
                </a:cubicBezTo>
                <a:cubicBezTo>
                  <a:pt x="8171" y="1733902"/>
                  <a:pt x="29269" y="1728806"/>
                  <a:pt x="42173" y="1734671"/>
                </a:cubicBezTo>
                <a:cubicBezTo>
                  <a:pt x="78671" y="1751261"/>
                  <a:pt x="113890" y="1770530"/>
                  <a:pt x="149749" y="1788459"/>
                </a:cubicBezTo>
                <a:cubicBezTo>
                  <a:pt x="202272" y="1814721"/>
                  <a:pt x="199532" y="1810571"/>
                  <a:pt x="243879" y="1842247"/>
                </a:cubicBezTo>
                <a:cubicBezTo>
                  <a:pt x="262116" y="1855273"/>
                  <a:pt x="277621" y="1872565"/>
                  <a:pt x="297667" y="1882588"/>
                </a:cubicBezTo>
                <a:cubicBezTo>
                  <a:pt x="340847" y="1904178"/>
                  <a:pt x="388957" y="1914787"/>
                  <a:pt x="432137" y="1936377"/>
                </a:cubicBezTo>
                <a:cubicBezTo>
                  <a:pt x="450067" y="1945342"/>
                  <a:pt x="467501" y="1955375"/>
                  <a:pt x="485926" y="1963271"/>
                </a:cubicBezTo>
                <a:cubicBezTo>
                  <a:pt x="512934" y="1974846"/>
                  <a:pt x="552759" y="1983341"/>
                  <a:pt x="580055" y="1990165"/>
                </a:cubicBezTo>
                <a:cubicBezTo>
                  <a:pt x="633843" y="1985683"/>
                  <a:pt x="691115" y="1996281"/>
                  <a:pt x="741420" y="1976718"/>
                </a:cubicBezTo>
                <a:cubicBezTo>
                  <a:pt x="776868" y="1962933"/>
                  <a:pt x="795208" y="1922929"/>
                  <a:pt x="822102" y="1896035"/>
                </a:cubicBezTo>
                <a:cubicBezTo>
                  <a:pt x="840031" y="1878106"/>
                  <a:pt x="861825" y="1863344"/>
                  <a:pt x="875890" y="1842247"/>
                </a:cubicBezTo>
                <a:cubicBezTo>
                  <a:pt x="893820" y="1815353"/>
                  <a:pt x="913049" y="1789282"/>
                  <a:pt x="929679" y="1761565"/>
                </a:cubicBezTo>
                <a:cubicBezTo>
                  <a:pt x="943126" y="1739153"/>
                  <a:pt x="954829" y="1715598"/>
                  <a:pt x="970020" y="1694330"/>
                </a:cubicBezTo>
                <a:cubicBezTo>
                  <a:pt x="977389" y="1684013"/>
                  <a:pt x="988798" y="1677175"/>
                  <a:pt x="996914" y="1667435"/>
                </a:cubicBezTo>
                <a:cubicBezTo>
                  <a:pt x="1011261" y="1650218"/>
                  <a:pt x="1021408" y="1629494"/>
                  <a:pt x="1037255" y="1613647"/>
                </a:cubicBezTo>
                <a:cubicBezTo>
                  <a:pt x="1063322" y="1587580"/>
                  <a:pt x="1085127" y="1584243"/>
                  <a:pt x="1117937" y="1573306"/>
                </a:cubicBezTo>
                <a:cubicBezTo>
                  <a:pt x="1149314" y="1577788"/>
                  <a:pt x="1180883" y="1581083"/>
                  <a:pt x="1212067" y="1586753"/>
                </a:cubicBezTo>
                <a:cubicBezTo>
                  <a:pt x="1304295" y="1603522"/>
                  <a:pt x="1229387" y="1594445"/>
                  <a:pt x="1306196" y="1613647"/>
                </a:cubicBezTo>
                <a:lnTo>
                  <a:pt x="1413773" y="1640541"/>
                </a:lnTo>
                <a:cubicBezTo>
                  <a:pt x="1463079" y="1636059"/>
                  <a:pt x="1513449" y="1638227"/>
                  <a:pt x="1561690" y="1627094"/>
                </a:cubicBezTo>
                <a:cubicBezTo>
                  <a:pt x="1574044" y="1624243"/>
                  <a:pt x="1578845" y="1608316"/>
                  <a:pt x="1588585" y="1600200"/>
                </a:cubicBezTo>
                <a:cubicBezTo>
                  <a:pt x="1605802" y="1585853"/>
                  <a:pt x="1625357" y="1574444"/>
                  <a:pt x="1642373" y="1559859"/>
                </a:cubicBezTo>
                <a:cubicBezTo>
                  <a:pt x="1686736" y="1521833"/>
                  <a:pt x="1695393" y="1500244"/>
                  <a:pt x="1736502" y="1452283"/>
                </a:cubicBezTo>
                <a:cubicBezTo>
                  <a:pt x="1744753" y="1442657"/>
                  <a:pt x="1756363" y="1435937"/>
                  <a:pt x="1763396" y="1425388"/>
                </a:cubicBezTo>
                <a:cubicBezTo>
                  <a:pt x="1790383" y="1384907"/>
                  <a:pt x="1788368" y="1372242"/>
                  <a:pt x="1803737" y="1331259"/>
                </a:cubicBezTo>
                <a:cubicBezTo>
                  <a:pt x="1812213" y="1308658"/>
                  <a:pt x="1821667" y="1286436"/>
                  <a:pt x="1830632" y="1264024"/>
                </a:cubicBezTo>
                <a:cubicBezTo>
                  <a:pt x="1835114" y="1228165"/>
                  <a:pt x="1838584" y="1192165"/>
                  <a:pt x="1844079" y="1156447"/>
                </a:cubicBezTo>
                <a:cubicBezTo>
                  <a:pt x="1847554" y="1133857"/>
                  <a:pt x="1854505" y="1111867"/>
                  <a:pt x="1857526" y="1089212"/>
                </a:cubicBezTo>
                <a:cubicBezTo>
                  <a:pt x="1863480" y="1044560"/>
                  <a:pt x="1866491" y="999565"/>
                  <a:pt x="1870973" y="954741"/>
                </a:cubicBezTo>
                <a:cubicBezTo>
                  <a:pt x="1866491" y="811306"/>
                  <a:pt x="1865068" y="667742"/>
                  <a:pt x="1857526" y="524435"/>
                </a:cubicBezTo>
                <a:cubicBezTo>
                  <a:pt x="1856093" y="497208"/>
                  <a:pt x="1854205" y="469068"/>
                  <a:pt x="1844079" y="443753"/>
                </a:cubicBezTo>
                <a:cubicBezTo>
                  <a:pt x="1835755" y="422944"/>
                  <a:pt x="1818323" y="406981"/>
                  <a:pt x="1803737" y="389965"/>
                </a:cubicBezTo>
                <a:cubicBezTo>
                  <a:pt x="1784249" y="367229"/>
                  <a:pt x="1751786" y="335499"/>
                  <a:pt x="1723055" y="322730"/>
                </a:cubicBezTo>
                <a:cubicBezTo>
                  <a:pt x="1697150" y="311216"/>
                  <a:pt x="1642373" y="295835"/>
                  <a:pt x="1642373" y="295835"/>
                </a:cubicBezTo>
                <a:cubicBezTo>
                  <a:pt x="1637891" y="255494"/>
                  <a:pt x="1635980" y="214784"/>
                  <a:pt x="1628926" y="174812"/>
                </a:cubicBezTo>
                <a:cubicBezTo>
                  <a:pt x="1620731" y="128372"/>
                  <a:pt x="1612646" y="64402"/>
                  <a:pt x="1575137" y="26894"/>
                </a:cubicBezTo>
                <a:cubicBezTo>
                  <a:pt x="1563709" y="15466"/>
                  <a:pt x="1548243" y="8965"/>
                  <a:pt x="1534796" y="0"/>
                </a:cubicBezTo>
                <a:cubicBezTo>
                  <a:pt x="1503420" y="4482"/>
                  <a:pt x="1469630" y="574"/>
                  <a:pt x="1440667" y="13447"/>
                </a:cubicBezTo>
                <a:cubicBezTo>
                  <a:pt x="1425899" y="20011"/>
                  <a:pt x="1421000" y="39333"/>
                  <a:pt x="1413773" y="53788"/>
                </a:cubicBezTo>
                <a:cubicBezTo>
                  <a:pt x="1402476" y="76382"/>
                  <a:pt x="1393341" y="126377"/>
                  <a:pt x="1386879" y="147918"/>
                </a:cubicBezTo>
                <a:cubicBezTo>
                  <a:pt x="1378733" y="175071"/>
                  <a:pt x="1375710" y="205012"/>
                  <a:pt x="1359985" y="228600"/>
                </a:cubicBezTo>
                <a:lnTo>
                  <a:pt x="1279302" y="349624"/>
                </a:lnTo>
                <a:lnTo>
                  <a:pt x="1198620" y="470647"/>
                </a:lnTo>
                <a:cubicBezTo>
                  <a:pt x="1189655" y="484094"/>
                  <a:pt x="1183154" y="499560"/>
                  <a:pt x="1171726" y="510988"/>
                </a:cubicBezTo>
                <a:lnTo>
                  <a:pt x="1117937" y="564777"/>
                </a:lnTo>
                <a:cubicBezTo>
                  <a:pt x="1103594" y="665181"/>
                  <a:pt x="1126902" y="681318"/>
                  <a:pt x="1131385" y="645459"/>
                </a:cubicBezTo>
                <a:close/>
              </a:path>
            </a:pathLst>
          </a:custGeom>
          <a:solidFill>
            <a:schemeClr val="tx2">
              <a:alpha val="14314"/>
            </a:schemeClr>
          </a:solidFill>
          <a:ln>
            <a:solidFill>
              <a:schemeClr val="tx2">
                <a:alpha val="13895"/>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640E242A-4A13-24FF-C45B-8152BF371515}"/>
              </a:ext>
            </a:extLst>
          </p:cNvPr>
          <p:cNvSpPr/>
          <p:nvPr/>
        </p:nvSpPr>
        <p:spPr>
          <a:xfrm>
            <a:off x="9381055" y="2481946"/>
            <a:ext cx="1102659" cy="779929"/>
          </a:xfrm>
          <a:custGeom>
            <a:avLst/>
            <a:gdLst>
              <a:gd name="connsiteX0" fmla="*/ 685800 w 1102659"/>
              <a:gd name="connsiteY0" fmla="*/ 94129 h 779929"/>
              <a:gd name="connsiteX1" fmla="*/ 591671 w 1102659"/>
              <a:gd name="connsiteY1" fmla="*/ 107576 h 779929"/>
              <a:gd name="connsiteX2" fmla="*/ 295836 w 1102659"/>
              <a:gd name="connsiteY2" fmla="*/ 121023 h 779929"/>
              <a:gd name="connsiteX3" fmla="*/ 255495 w 1102659"/>
              <a:gd name="connsiteY3" fmla="*/ 134471 h 779929"/>
              <a:gd name="connsiteX4" fmla="*/ 215153 w 1102659"/>
              <a:gd name="connsiteY4" fmla="*/ 161365 h 779929"/>
              <a:gd name="connsiteX5" fmla="*/ 174812 w 1102659"/>
              <a:gd name="connsiteY5" fmla="*/ 309282 h 779929"/>
              <a:gd name="connsiteX6" fmla="*/ 147918 w 1102659"/>
              <a:gd name="connsiteY6" fmla="*/ 349623 h 779929"/>
              <a:gd name="connsiteX7" fmla="*/ 40342 w 1102659"/>
              <a:gd name="connsiteY7" fmla="*/ 443753 h 779929"/>
              <a:gd name="connsiteX8" fmla="*/ 0 w 1102659"/>
              <a:gd name="connsiteY8" fmla="*/ 484094 h 779929"/>
              <a:gd name="connsiteX9" fmla="*/ 13448 w 1102659"/>
              <a:gd name="connsiteY9" fmla="*/ 537882 h 779929"/>
              <a:gd name="connsiteX10" fmla="*/ 94130 w 1102659"/>
              <a:gd name="connsiteY10" fmla="*/ 564776 h 779929"/>
              <a:gd name="connsiteX11" fmla="*/ 389965 w 1102659"/>
              <a:gd name="connsiteY11" fmla="*/ 591671 h 779929"/>
              <a:gd name="connsiteX12" fmla="*/ 470648 w 1102659"/>
              <a:gd name="connsiteY12" fmla="*/ 658906 h 779929"/>
              <a:gd name="connsiteX13" fmla="*/ 591671 w 1102659"/>
              <a:gd name="connsiteY13" fmla="*/ 753035 h 779929"/>
              <a:gd name="connsiteX14" fmla="*/ 672353 w 1102659"/>
              <a:gd name="connsiteY14" fmla="*/ 779929 h 779929"/>
              <a:gd name="connsiteX15" fmla="*/ 820271 w 1102659"/>
              <a:gd name="connsiteY15" fmla="*/ 766482 h 779929"/>
              <a:gd name="connsiteX16" fmla="*/ 860612 w 1102659"/>
              <a:gd name="connsiteY16" fmla="*/ 753035 h 779929"/>
              <a:gd name="connsiteX17" fmla="*/ 927848 w 1102659"/>
              <a:gd name="connsiteY17" fmla="*/ 685800 h 779929"/>
              <a:gd name="connsiteX18" fmla="*/ 954742 w 1102659"/>
              <a:gd name="connsiteY18" fmla="*/ 645459 h 779929"/>
              <a:gd name="connsiteX19" fmla="*/ 981636 w 1102659"/>
              <a:gd name="connsiteY19" fmla="*/ 564776 h 779929"/>
              <a:gd name="connsiteX20" fmla="*/ 981636 w 1102659"/>
              <a:gd name="connsiteY20" fmla="*/ 403412 h 779929"/>
              <a:gd name="connsiteX21" fmla="*/ 1021977 w 1102659"/>
              <a:gd name="connsiteY21" fmla="*/ 363071 h 779929"/>
              <a:gd name="connsiteX22" fmla="*/ 1075765 w 1102659"/>
              <a:gd name="connsiteY22" fmla="*/ 282388 h 779929"/>
              <a:gd name="connsiteX23" fmla="*/ 1089212 w 1102659"/>
              <a:gd name="connsiteY23" fmla="*/ 228600 h 779929"/>
              <a:gd name="connsiteX24" fmla="*/ 1102659 w 1102659"/>
              <a:gd name="connsiteY24" fmla="*/ 188259 h 779929"/>
              <a:gd name="connsiteX25" fmla="*/ 1062318 w 1102659"/>
              <a:gd name="connsiteY25" fmla="*/ 67235 h 779929"/>
              <a:gd name="connsiteX26" fmla="*/ 1021977 w 1102659"/>
              <a:gd name="connsiteY26" fmla="*/ 26894 h 779929"/>
              <a:gd name="connsiteX27" fmla="*/ 941295 w 1102659"/>
              <a:gd name="connsiteY27" fmla="*/ 0 h 779929"/>
              <a:gd name="connsiteX28" fmla="*/ 806824 w 1102659"/>
              <a:gd name="connsiteY28" fmla="*/ 26894 h 779929"/>
              <a:gd name="connsiteX29" fmla="*/ 726142 w 1102659"/>
              <a:gd name="connsiteY29" fmla="*/ 94129 h 779929"/>
              <a:gd name="connsiteX30" fmla="*/ 685800 w 1102659"/>
              <a:gd name="connsiteY30" fmla="*/ 94129 h 77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02659" h="779929">
                <a:moveTo>
                  <a:pt x="685800" y="94129"/>
                </a:moveTo>
                <a:cubicBezTo>
                  <a:pt x="663388" y="96370"/>
                  <a:pt x="623291" y="105395"/>
                  <a:pt x="591671" y="107576"/>
                </a:cubicBezTo>
                <a:cubicBezTo>
                  <a:pt x="493191" y="114368"/>
                  <a:pt x="394235" y="113151"/>
                  <a:pt x="295836" y="121023"/>
                </a:cubicBezTo>
                <a:cubicBezTo>
                  <a:pt x="281707" y="122153"/>
                  <a:pt x="268173" y="128132"/>
                  <a:pt x="255495" y="134471"/>
                </a:cubicBezTo>
                <a:cubicBezTo>
                  <a:pt x="241040" y="141699"/>
                  <a:pt x="228600" y="152400"/>
                  <a:pt x="215153" y="161365"/>
                </a:cubicBezTo>
                <a:cubicBezTo>
                  <a:pt x="154393" y="252505"/>
                  <a:pt x="221167" y="139315"/>
                  <a:pt x="174812" y="309282"/>
                </a:cubicBezTo>
                <a:cubicBezTo>
                  <a:pt x="170560" y="324874"/>
                  <a:pt x="158560" y="337460"/>
                  <a:pt x="147918" y="349623"/>
                </a:cubicBezTo>
                <a:cubicBezTo>
                  <a:pt x="35117" y="478540"/>
                  <a:pt x="124462" y="373654"/>
                  <a:pt x="40342" y="443753"/>
                </a:cubicBezTo>
                <a:cubicBezTo>
                  <a:pt x="25733" y="455927"/>
                  <a:pt x="13447" y="470647"/>
                  <a:pt x="0" y="484094"/>
                </a:cubicBezTo>
                <a:cubicBezTo>
                  <a:pt x="4483" y="502023"/>
                  <a:pt x="-584" y="525855"/>
                  <a:pt x="13448" y="537882"/>
                </a:cubicBezTo>
                <a:cubicBezTo>
                  <a:pt x="34972" y="556331"/>
                  <a:pt x="67236" y="555811"/>
                  <a:pt x="94130" y="564776"/>
                </a:cubicBezTo>
                <a:cubicBezTo>
                  <a:pt x="215377" y="605192"/>
                  <a:pt x="120316" y="577478"/>
                  <a:pt x="389965" y="591671"/>
                </a:cubicBezTo>
                <a:cubicBezTo>
                  <a:pt x="507821" y="709527"/>
                  <a:pt x="358319" y="565300"/>
                  <a:pt x="470648" y="658906"/>
                </a:cubicBezTo>
                <a:cubicBezTo>
                  <a:pt x="517059" y="697581"/>
                  <a:pt x="523697" y="730377"/>
                  <a:pt x="591671" y="753035"/>
                </a:cubicBezTo>
                <a:lnTo>
                  <a:pt x="672353" y="779929"/>
                </a:lnTo>
                <a:cubicBezTo>
                  <a:pt x="721659" y="775447"/>
                  <a:pt x="771259" y="773484"/>
                  <a:pt x="820271" y="766482"/>
                </a:cubicBezTo>
                <a:cubicBezTo>
                  <a:pt x="834303" y="764477"/>
                  <a:pt x="849272" y="761540"/>
                  <a:pt x="860612" y="753035"/>
                </a:cubicBezTo>
                <a:cubicBezTo>
                  <a:pt x="885968" y="734018"/>
                  <a:pt x="910267" y="712172"/>
                  <a:pt x="927848" y="685800"/>
                </a:cubicBezTo>
                <a:cubicBezTo>
                  <a:pt x="936813" y="672353"/>
                  <a:pt x="948178" y="660227"/>
                  <a:pt x="954742" y="645459"/>
                </a:cubicBezTo>
                <a:cubicBezTo>
                  <a:pt x="966256" y="619553"/>
                  <a:pt x="981636" y="564776"/>
                  <a:pt x="981636" y="564776"/>
                </a:cubicBezTo>
                <a:cubicBezTo>
                  <a:pt x="977375" y="526430"/>
                  <a:pt x="951599" y="448468"/>
                  <a:pt x="981636" y="403412"/>
                </a:cubicBezTo>
                <a:cubicBezTo>
                  <a:pt x="992185" y="387589"/>
                  <a:pt x="1010302" y="378082"/>
                  <a:pt x="1021977" y="363071"/>
                </a:cubicBezTo>
                <a:cubicBezTo>
                  <a:pt x="1041821" y="337557"/>
                  <a:pt x="1075765" y="282388"/>
                  <a:pt x="1075765" y="282388"/>
                </a:cubicBezTo>
                <a:cubicBezTo>
                  <a:pt x="1080247" y="264459"/>
                  <a:pt x="1084135" y="246370"/>
                  <a:pt x="1089212" y="228600"/>
                </a:cubicBezTo>
                <a:cubicBezTo>
                  <a:pt x="1093106" y="214971"/>
                  <a:pt x="1102659" y="202433"/>
                  <a:pt x="1102659" y="188259"/>
                </a:cubicBezTo>
                <a:cubicBezTo>
                  <a:pt x="1102659" y="132226"/>
                  <a:pt x="1094791" y="106202"/>
                  <a:pt x="1062318" y="67235"/>
                </a:cubicBezTo>
                <a:cubicBezTo>
                  <a:pt x="1050144" y="52626"/>
                  <a:pt x="1038601" y="36129"/>
                  <a:pt x="1021977" y="26894"/>
                </a:cubicBezTo>
                <a:cubicBezTo>
                  <a:pt x="997196" y="13127"/>
                  <a:pt x="941295" y="0"/>
                  <a:pt x="941295" y="0"/>
                </a:cubicBezTo>
                <a:cubicBezTo>
                  <a:pt x="933324" y="1139"/>
                  <a:pt x="832428" y="9825"/>
                  <a:pt x="806824" y="26894"/>
                </a:cubicBezTo>
                <a:cubicBezTo>
                  <a:pt x="756432" y="60488"/>
                  <a:pt x="781136" y="72132"/>
                  <a:pt x="726142" y="94129"/>
                </a:cubicBezTo>
                <a:cubicBezTo>
                  <a:pt x="717819" y="97458"/>
                  <a:pt x="708212" y="91888"/>
                  <a:pt x="685800" y="94129"/>
                </a:cubicBezTo>
                <a:close/>
              </a:path>
            </a:pathLst>
          </a:custGeom>
          <a:solidFill>
            <a:srgbClr val="C00000">
              <a:alpha val="14206"/>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C2696876-557F-3554-ABBA-34C18ECFC7FB}"/>
              </a:ext>
            </a:extLst>
          </p:cNvPr>
          <p:cNvSpPr/>
          <p:nvPr/>
        </p:nvSpPr>
        <p:spPr>
          <a:xfrm>
            <a:off x="8977643" y="3248429"/>
            <a:ext cx="1479176" cy="1156447"/>
          </a:xfrm>
          <a:custGeom>
            <a:avLst/>
            <a:gdLst>
              <a:gd name="connsiteX0" fmla="*/ 228600 w 1479176"/>
              <a:gd name="connsiteY0" fmla="*/ 174812 h 1156447"/>
              <a:gd name="connsiteX1" fmla="*/ 80682 w 1479176"/>
              <a:gd name="connsiteY1" fmla="*/ 268941 h 1156447"/>
              <a:gd name="connsiteX2" fmla="*/ 53788 w 1479176"/>
              <a:gd name="connsiteY2" fmla="*/ 309283 h 1156447"/>
              <a:gd name="connsiteX3" fmla="*/ 13447 w 1479176"/>
              <a:gd name="connsiteY3" fmla="*/ 349624 h 1156447"/>
              <a:gd name="connsiteX4" fmla="*/ 0 w 1479176"/>
              <a:gd name="connsiteY4" fmla="*/ 389965 h 1156447"/>
              <a:gd name="connsiteX5" fmla="*/ 26894 w 1479176"/>
              <a:gd name="connsiteY5" fmla="*/ 524436 h 1156447"/>
              <a:gd name="connsiteX6" fmla="*/ 53788 w 1479176"/>
              <a:gd name="connsiteY6" fmla="*/ 564777 h 1156447"/>
              <a:gd name="connsiteX7" fmla="*/ 188259 w 1479176"/>
              <a:gd name="connsiteY7" fmla="*/ 685800 h 1156447"/>
              <a:gd name="connsiteX8" fmla="*/ 215153 w 1479176"/>
              <a:gd name="connsiteY8" fmla="*/ 726141 h 1156447"/>
              <a:gd name="connsiteX9" fmla="*/ 295835 w 1479176"/>
              <a:gd name="connsiteY9" fmla="*/ 779930 h 1156447"/>
              <a:gd name="connsiteX10" fmla="*/ 322729 w 1479176"/>
              <a:gd name="connsiteY10" fmla="*/ 820271 h 1156447"/>
              <a:gd name="connsiteX11" fmla="*/ 349623 w 1479176"/>
              <a:gd name="connsiteY11" fmla="*/ 914400 h 1156447"/>
              <a:gd name="connsiteX12" fmla="*/ 363070 w 1479176"/>
              <a:gd name="connsiteY12" fmla="*/ 981636 h 1156447"/>
              <a:gd name="connsiteX13" fmla="*/ 443753 w 1479176"/>
              <a:gd name="connsiteY13" fmla="*/ 1035424 h 1156447"/>
              <a:gd name="connsiteX14" fmla="*/ 645459 w 1479176"/>
              <a:gd name="connsiteY14" fmla="*/ 1048871 h 1156447"/>
              <a:gd name="connsiteX15" fmla="*/ 726141 w 1479176"/>
              <a:gd name="connsiteY15" fmla="*/ 1021977 h 1156447"/>
              <a:gd name="connsiteX16" fmla="*/ 927847 w 1479176"/>
              <a:gd name="connsiteY16" fmla="*/ 1035424 h 1156447"/>
              <a:gd name="connsiteX17" fmla="*/ 1035423 w 1479176"/>
              <a:gd name="connsiteY17" fmla="*/ 1075765 h 1156447"/>
              <a:gd name="connsiteX18" fmla="*/ 1102659 w 1479176"/>
              <a:gd name="connsiteY18" fmla="*/ 1089212 h 1156447"/>
              <a:gd name="connsiteX19" fmla="*/ 1264023 w 1479176"/>
              <a:gd name="connsiteY19" fmla="*/ 1143000 h 1156447"/>
              <a:gd name="connsiteX20" fmla="*/ 1317811 w 1479176"/>
              <a:gd name="connsiteY20" fmla="*/ 1156447 h 1156447"/>
              <a:gd name="connsiteX21" fmla="*/ 1452282 w 1479176"/>
              <a:gd name="connsiteY21" fmla="*/ 1102659 h 1156447"/>
              <a:gd name="connsiteX22" fmla="*/ 1479176 w 1479176"/>
              <a:gd name="connsiteY22" fmla="*/ 1021977 h 1156447"/>
              <a:gd name="connsiteX23" fmla="*/ 1465729 w 1479176"/>
              <a:gd name="connsiteY23" fmla="*/ 914400 h 1156447"/>
              <a:gd name="connsiteX24" fmla="*/ 1385047 w 1479176"/>
              <a:gd name="connsiteY24" fmla="*/ 860612 h 1156447"/>
              <a:gd name="connsiteX25" fmla="*/ 1102659 w 1479176"/>
              <a:gd name="connsiteY25" fmla="*/ 820271 h 1156447"/>
              <a:gd name="connsiteX26" fmla="*/ 1062317 w 1479176"/>
              <a:gd name="connsiteY26" fmla="*/ 806824 h 1156447"/>
              <a:gd name="connsiteX27" fmla="*/ 1021976 w 1479176"/>
              <a:gd name="connsiteY27" fmla="*/ 349624 h 1156447"/>
              <a:gd name="connsiteX28" fmla="*/ 941294 w 1479176"/>
              <a:gd name="connsiteY28" fmla="*/ 295836 h 1156447"/>
              <a:gd name="connsiteX29" fmla="*/ 726141 w 1479176"/>
              <a:gd name="connsiteY29" fmla="*/ 282389 h 1156447"/>
              <a:gd name="connsiteX30" fmla="*/ 591670 w 1479176"/>
              <a:gd name="connsiteY30" fmla="*/ 255494 h 1156447"/>
              <a:gd name="connsiteX31" fmla="*/ 551329 w 1479176"/>
              <a:gd name="connsiteY31" fmla="*/ 228600 h 1156447"/>
              <a:gd name="connsiteX32" fmla="*/ 537882 w 1479176"/>
              <a:gd name="connsiteY32" fmla="*/ 161365 h 1156447"/>
              <a:gd name="connsiteX33" fmla="*/ 578223 w 1479176"/>
              <a:gd name="connsiteY33" fmla="*/ 67236 h 1156447"/>
              <a:gd name="connsiteX34" fmla="*/ 564776 w 1479176"/>
              <a:gd name="connsiteY34" fmla="*/ 26894 h 1156447"/>
              <a:gd name="connsiteX35" fmla="*/ 336176 w 1479176"/>
              <a:gd name="connsiteY35" fmla="*/ 13447 h 1156447"/>
              <a:gd name="connsiteX36" fmla="*/ 295835 w 1479176"/>
              <a:gd name="connsiteY36" fmla="*/ 0 h 1156447"/>
              <a:gd name="connsiteX37" fmla="*/ 228600 w 1479176"/>
              <a:gd name="connsiteY37" fmla="*/ 174812 h 115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9176" h="1156447">
                <a:moveTo>
                  <a:pt x="228600" y="174812"/>
                </a:moveTo>
                <a:cubicBezTo>
                  <a:pt x="192741" y="219635"/>
                  <a:pt x="115139" y="234483"/>
                  <a:pt x="80682" y="268941"/>
                </a:cubicBezTo>
                <a:cubicBezTo>
                  <a:pt x="69254" y="280369"/>
                  <a:pt x="64134" y="296867"/>
                  <a:pt x="53788" y="309283"/>
                </a:cubicBezTo>
                <a:cubicBezTo>
                  <a:pt x="41614" y="323892"/>
                  <a:pt x="26894" y="336177"/>
                  <a:pt x="13447" y="349624"/>
                </a:cubicBezTo>
                <a:cubicBezTo>
                  <a:pt x="8965" y="363071"/>
                  <a:pt x="0" y="375791"/>
                  <a:pt x="0" y="389965"/>
                </a:cubicBezTo>
                <a:cubicBezTo>
                  <a:pt x="0" y="414742"/>
                  <a:pt x="10335" y="491317"/>
                  <a:pt x="26894" y="524436"/>
                </a:cubicBezTo>
                <a:cubicBezTo>
                  <a:pt x="34121" y="538891"/>
                  <a:pt x="43051" y="552698"/>
                  <a:pt x="53788" y="564777"/>
                </a:cubicBezTo>
                <a:cubicBezTo>
                  <a:pt x="118142" y="637176"/>
                  <a:pt x="123002" y="636858"/>
                  <a:pt x="188259" y="685800"/>
                </a:cubicBezTo>
                <a:cubicBezTo>
                  <a:pt x="197224" y="699247"/>
                  <a:pt x="202990" y="715499"/>
                  <a:pt x="215153" y="726141"/>
                </a:cubicBezTo>
                <a:cubicBezTo>
                  <a:pt x="239478" y="747426"/>
                  <a:pt x="295835" y="779930"/>
                  <a:pt x="295835" y="779930"/>
                </a:cubicBezTo>
                <a:cubicBezTo>
                  <a:pt x="304800" y="793377"/>
                  <a:pt x="315501" y="805816"/>
                  <a:pt x="322729" y="820271"/>
                </a:cubicBezTo>
                <a:cubicBezTo>
                  <a:pt x="331714" y="838240"/>
                  <a:pt x="346176" y="898890"/>
                  <a:pt x="349623" y="914400"/>
                </a:cubicBezTo>
                <a:cubicBezTo>
                  <a:pt x="354581" y="936712"/>
                  <a:pt x="352849" y="961193"/>
                  <a:pt x="363070" y="981636"/>
                </a:cubicBezTo>
                <a:cubicBezTo>
                  <a:pt x="383216" y="1021927"/>
                  <a:pt x="407894" y="1023471"/>
                  <a:pt x="443753" y="1035424"/>
                </a:cubicBezTo>
                <a:cubicBezTo>
                  <a:pt x="523690" y="1088715"/>
                  <a:pt x="485736" y="1075491"/>
                  <a:pt x="645459" y="1048871"/>
                </a:cubicBezTo>
                <a:cubicBezTo>
                  <a:pt x="673422" y="1044211"/>
                  <a:pt x="726141" y="1021977"/>
                  <a:pt x="726141" y="1021977"/>
                </a:cubicBezTo>
                <a:cubicBezTo>
                  <a:pt x="793376" y="1026459"/>
                  <a:pt x="860833" y="1028370"/>
                  <a:pt x="927847" y="1035424"/>
                </a:cubicBezTo>
                <a:cubicBezTo>
                  <a:pt x="1001982" y="1043228"/>
                  <a:pt x="964128" y="1052000"/>
                  <a:pt x="1035423" y="1075765"/>
                </a:cubicBezTo>
                <a:cubicBezTo>
                  <a:pt x="1057106" y="1082993"/>
                  <a:pt x="1080247" y="1084730"/>
                  <a:pt x="1102659" y="1089212"/>
                </a:cubicBezTo>
                <a:cubicBezTo>
                  <a:pt x="1189507" y="1132636"/>
                  <a:pt x="1137000" y="1111244"/>
                  <a:pt x="1264023" y="1143000"/>
                </a:cubicBezTo>
                <a:lnTo>
                  <a:pt x="1317811" y="1156447"/>
                </a:lnTo>
                <a:cubicBezTo>
                  <a:pt x="1380275" y="1147524"/>
                  <a:pt x="1419824" y="1161084"/>
                  <a:pt x="1452282" y="1102659"/>
                </a:cubicBezTo>
                <a:cubicBezTo>
                  <a:pt x="1466049" y="1077878"/>
                  <a:pt x="1479176" y="1021977"/>
                  <a:pt x="1479176" y="1021977"/>
                </a:cubicBezTo>
                <a:cubicBezTo>
                  <a:pt x="1474694" y="986118"/>
                  <a:pt x="1478079" y="948362"/>
                  <a:pt x="1465729" y="914400"/>
                </a:cubicBezTo>
                <a:cubicBezTo>
                  <a:pt x="1454669" y="883984"/>
                  <a:pt x="1414134" y="865205"/>
                  <a:pt x="1385047" y="860612"/>
                </a:cubicBezTo>
                <a:cubicBezTo>
                  <a:pt x="1299352" y="847081"/>
                  <a:pt x="1192657" y="842770"/>
                  <a:pt x="1102659" y="820271"/>
                </a:cubicBezTo>
                <a:cubicBezTo>
                  <a:pt x="1088908" y="816833"/>
                  <a:pt x="1075764" y="811306"/>
                  <a:pt x="1062317" y="806824"/>
                </a:cubicBezTo>
                <a:cubicBezTo>
                  <a:pt x="981795" y="565256"/>
                  <a:pt x="1098075" y="939396"/>
                  <a:pt x="1021976" y="349624"/>
                </a:cubicBezTo>
                <a:cubicBezTo>
                  <a:pt x="1018418" y="322051"/>
                  <a:pt x="964789" y="298309"/>
                  <a:pt x="941294" y="295836"/>
                </a:cubicBezTo>
                <a:cubicBezTo>
                  <a:pt x="869831" y="288314"/>
                  <a:pt x="797859" y="286871"/>
                  <a:pt x="726141" y="282389"/>
                </a:cubicBezTo>
                <a:cubicBezTo>
                  <a:pt x="691454" y="277433"/>
                  <a:pt x="629221" y="274270"/>
                  <a:pt x="591670" y="255494"/>
                </a:cubicBezTo>
                <a:cubicBezTo>
                  <a:pt x="577215" y="248266"/>
                  <a:pt x="564776" y="237565"/>
                  <a:pt x="551329" y="228600"/>
                </a:cubicBezTo>
                <a:cubicBezTo>
                  <a:pt x="546847" y="206188"/>
                  <a:pt x="537882" y="184221"/>
                  <a:pt x="537882" y="161365"/>
                </a:cubicBezTo>
                <a:cubicBezTo>
                  <a:pt x="537882" y="117948"/>
                  <a:pt x="556264" y="100174"/>
                  <a:pt x="578223" y="67236"/>
                </a:cubicBezTo>
                <a:cubicBezTo>
                  <a:pt x="573741" y="53789"/>
                  <a:pt x="578613" y="29969"/>
                  <a:pt x="564776" y="26894"/>
                </a:cubicBezTo>
                <a:cubicBezTo>
                  <a:pt x="490262" y="10335"/>
                  <a:pt x="412129" y="21042"/>
                  <a:pt x="336176" y="13447"/>
                </a:cubicBezTo>
                <a:cubicBezTo>
                  <a:pt x="322072" y="12037"/>
                  <a:pt x="309282" y="4482"/>
                  <a:pt x="295835" y="0"/>
                </a:cubicBezTo>
                <a:cubicBezTo>
                  <a:pt x="198562" y="24318"/>
                  <a:pt x="264459" y="129989"/>
                  <a:pt x="228600" y="174812"/>
                </a:cubicBezTo>
                <a:close/>
              </a:path>
            </a:pathLst>
          </a:custGeom>
          <a:solidFill>
            <a:srgbClr val="C00000">
              <a:alpha val="14206"/>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8BBB3E98-6478-53BF-E090-C298B4B42B15}"/>
              </a:ext>
            </a:extLst>
          </p:cNvPr>
          <p:cNvSpPr/>
          <p:nvPr/>
        </p:nvSpPr>
        <p:spPr>
          <a:xfrm>
            <a:off x="10707353" y="3261874"/>
            <a:ext cx="583185" cy="833719"/>
          </a:xfrm>
          <a:custGeom>
            <a:avLst/>
            <a:gdLst>
              <a:gd name="connsiteX0" fmla="*/ 99091 w 583185"/>
              <a:gd name="connsiteY0" fmla="*/ 174812 h 833718"/>
              <a:gd name="connsiteX1" fmla="*/ 58750 w 583185"/>
              <a:gd name="connsiteY1" fmla="*/ 416859 h 833718"/>
              <a:gd name="connsiteX2" fmla="*/ 31855 w 583185"/>
              <a:gd name="connsiteY2" fmla="*/ 457200 h 833718"/>
              <a:gd name="connsiteX3" fmla="*/ 31855 w 583185"/>
              <a:gd name="connsiteY3" fmla="*/ 820271 h 833718"/>
              <a:gd name="connsiteX4" fmla="*/ 72197 w 583185"/>
              <a:gd name="connsiteY4" fmla="*/ 833718 h 833718"/>
              <a:gd name="connsiteX5" fmla="*/ 220114 w 583185"/>
              <a:gd name="connsiteY5" fmla="*/ 793377 h 833718"/>
              <a:gd name="connsiteX6" fmla="*/ 247008 w 583185"/>
              <a:gd name="connsiteY6" fmla="*/ 712694 h 833718"/>
              <a:gd name="connsiteX7" fmla="*/ 273902 w 583185"/>
              <a:gd name="connsiteY7" fmla="*/ 632012 h 833718"/>
              <a:gd name="connsiteX8" fmla="*/ 314244 w 583185"/>
              <a:gd name="connsiteY8" fmla="*/ 551330 h 833718"/>
              <a:gd name="connsiteX9" fmla="*/ 394926 w 583185"/>
              <a:gd name="connsiteY9" fmla="*/ 497542 h 833718"/>
              <a:gd name="connsiteX10" fmla="*/ 435267 w 583185"/>
              <a:gd name="connsiteY10" fmla="*/ 470647 h 833718"/>
              <a:gd name="connsiteX11" fmla="*/ 475608 w 583185"/>
              <a:gd name="connsiteY11" fmla="*/ 443753 h 833718"/>
              <a:gd name="connsiteX12" fmla="*/ 502502 w 583185"/>
              <a:gd name="connsiteY12" fmla="*/ 403412 h 833718"/>
              <a:gd name="connsiteX13" fmla="*/ 556291 w 583185"/>
              <a:gd name="connsiteY13" fmla="*/ 336177 h 833718"/>
              <a:gd name="connsiteX14" fmla="*/ 583185 w 583185"/>
              <a:gd name="connsiteY14" fmla="*/ 255494 h 833718"/>
              <a:gd name="connsiteX15" fmla="*/ 569738 w 583185"/>
              <a:gd name="connsiteY15" fmla="*/ 188259 h 833718"/>
              <a:gd name="connsiteX16" fmla="*/ 529397 w 583185"/>
              <a:gd name="connsiteY16" fmla="*/ 161365 h 833718"/>
              <a:gd name="connsiteX17" fmla="*/ 462161 w 583185"/>
              <a:gd name="connsiteY17" fmla="*/ 121024 h 833718"/>
              <a:gd name="connsiteX18" fmla="*/ 233561 w 583185"/>
              <a:gd name="connsiteY18" fmla="*/ 134471 h 833718"/>
              <a:gd name="connsiteX19" fmla="*/ 179773 w 583185"/>
              <a:gd name="connsiteY19" fmla="*/ 121024 h 833718"/>
              <a:gd name="connsiteX20" fmla="*/ 166326 w 583185"/>
              <a:gd name="connsiteY20" fmla="*/ 67236 h 833718"/>
              <a:gd name="connsiteX21" fmla="*/ 152879 w 583185"/>
              <a:gd name="connsiteY21" fmla="*/ 26894 h 833718"/>
              <a:gd name="connsiteX22" fmla="*/ 112538 w 583185"/>
              <a:gd name="connsiteY22" fmla="*/ 0 h 833718"/>
              <a:gd name="connsiteX23" fmla="*/ 18408 w 583185"/>
              <a:gd name="connsiteY23" fmla="*/ 13447 h 833718"/>
              <a:gd name="connsiteX24" fmla="*/ 18408 w 583185"/>
              <a:gd name="connsiteY24" fmla="*/ 94130 h 833718"/>
              <a:gd name="connsiteX25" fmla="*/ 58750 w 583185"/>
              <a:gd name="connsiteY25" fmla="*/ 107577 h 833718"/>
              <a:gd name="connsiteX26" fmla="*/ 99091 w 583185"/>
              <a:gd name="connsiteY26" fmla="*/ 174812 h 83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3185" h="833718">
                <a:moveTo>
                  <a:pt x="99091" y="174812"/>
                </a:moveTo>
                <a:cubicBezTo>
                  <a:pt x="95248" y="220934"/>
                  <a:pt x="96432" y="360338"/>
                  <a:pt x="58750" y="416859"/>
                </a:cubicBezTo>
                <a:lnTo>
                  <a:pt x="31855" y="457200"/>
                </a:lnTo>
                <a:cubicBezTo>
                  <a:pt x="-12093" y="589048"/>
                  <a:pt x="-9118" y="564191"/>
                  <a:pt x="31855" y="820271"/>
                </a:cubicBezTo>
                <a:cubicBezTo>
                  <a:pt x="34095" y="834268"/>
                  <a:pt x="58750" y="829236"/>
                  <a:pt x="72197" y="833718"/>
                </a:cubicBezTo>
                <a:cubicBezTo>
                  <a:pt x="96186" y="830719"/>
                  <a:pt x="194258" y="834747"/>
                  <a:pt x="220114" y="793377"/>
                </a:cubicBezTo>
                <a:cubicBezTo>
                  <a:pt x="235139" y="769337"/>
                  <a:pt x="238043" y="739588"/>
                  <a:pt x="247008" y="712694"/>
                </a:cubicBezTo>
                <a:lnTo>
                  <a:pt x="273902" y="632012"/>
                </a:lnTo>
                <a:cubicBezTo>
                  <a:pt x="283494" y="603238"/>
                  <a:pt x="289712" y="572796"/>
                  <a:pt x="314244" y="551330"/>
                </a:cubicBezTo>
                <a:cubicBezTo>
                  <a:pt x="338569" y="530045"/>
                  <a:pt x="368032" y="515471"/>
                  <a:pt x="394926" y="497542"/>
                </a:cubicBezTo>
                <a:lnTo>
                  <a:pt x="435267" y="470647"/>
                </a:lnTo>
                <a:lnTo>
                  <a:pt x="475608" y="443753"/>
                </a:lnTo>
                <a:cubicBezTo>
                  <a:pt x="484573" y="430306"/>
                  <a:pt x="492406" y="416032"/>
                  <a:pt x="502502" y="403412"/>
                </a:cubicBezTo>
                <a:cubicBezTo>
                  <a:pt x="530445" y="368484"/>
                  <a:pt x="535596" y="382741"/>
                  <a:pt x="556291" y="336177"/>
                </a:cubicBezTo>
                <a:cubicBezTo>
                  <a:pt x="567805" y="310271"/>
                  <a:pt x="583185" y="255494"/>
                  <a:pt x="583185" y="255494"/>
                </a:cubicBezTo>
                <a:cubicBezTo>
                  <a:pt x="578703" y="233082"/>
                  <a:pt x="581078" y="208103"/>
                  <a:pt x="569738" y="188259"/>
                </a:cubicBezTo>
                <a:cubicBezTo>
                  <a:pt x="561720" y="174227"/>
                  <a:pt x="542017" y="171461"/>
                  <a:pt x="529397" y="161365"/>
                </a:cubicBezTo>
                <a:cubicBezTo>
                  <a:pt x="476659" y="119175"/>
                  <a:pt x="532217" y="144376"/>
                  <a:pt x="462161" y="121024"/>
                </a:cubicBezTo>
                <a:cubicBezTo>
                  <a:pt x="385961" y="125506"/>
                  <a:pt x="309893" y="134471"/>
                  <a:pt x="233561" y="134471"/>
                </a:cubicBezTo>
                <a:cubicBezTo>
                  <a:pt x="215080" y="134471"/>
                  <a:pt x="192841" y="134092"/>
                  <a:pt x="179773" y="121024"/>
                </a:cubicBezTo>
                <a:cubicBezTo>
                  <a:pt x="166705" y="107956"/>
                  <a:pt x="171403" y="85006"/>
                  <a:pt x="166326" y="67236"/>
                </a:cubicBezTo>
                <a:cubicBezTo>
                  <a:pt x="162432" y="53607"/>
                  <a:pt x="161734" y="37963"/>
                  <a:pt x="152879" y="26894"/>
                </a:cubicBezTo>
                <a:cubicBezTo>
                  <a:pt x="142783" y="14274"/>
                  <a:pt x="125985" y="8965"/>
                  <a:pt x="112538" y="0"/>
                </a:cubicBezTo>
                <a:cubicBezTo>
                  <a:pt x="81161" y="4482"/>
                  <a:pt x="46757" y="-728"/>
                  <a:pt x="18408" y="13447"/>
                </a:cubicBezTo>
                <a:cubicBezTo>
                  <a:pt x="-5498" y="25400"/>
                  <a:pt x="6455" y="82177"/>
                  <a:pt x="18408" y="94130"/>
                </a:cubicBezTo>
                <a:cubicBezTo>
                  <a:pt x="28431" y="104153"/>
                  <a:pt x="45303" y="103095"/>
                  <a:pt x="58750" y="107577"/>
                </a:cubicBezTo>
                <a:cubicBezTo>
                  <a:pt x="88130" y="151648"/>
                  <a:pt x="85644" y="131757"/>
                  <a:pt x="99091" y="174812"/>
                </a:cubicBezTo>
                <a:close/>
              </a:path>
            </a:pathLst>
          </a:custGeom>
          <a:solidFill>
            <a:srgbClr val="C00000">
              <a:alpha val="14206"/>
            </a:srgbClr>
          </a:solidFill>
          <a:ln>
            <a:solidFill>
              <a:srgbClr val="C00000">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a:extLst>
              <a:ext uri="{FF2B5EF4-FFF2-40B4-BE49-F238E27FC236}">
                <a16:creationId xmlns:a16="http://schemas.microsoft.com/office/drawing/2014/main" id="{D7678380-1E20-BE97-CEDD-981360D66A29}"/>
              </a:ext>
            </a:extLst>
          </p:cNvPr>
          <p:cNvSpPr/>
          <p:nvPr/>
        </p:nvSpPr>
        <p:spPr>
          <a:xfrm>
            <a:off x="9215205" y="3826651"/>
            <a:ext cx="188259" cy="190500"/>
          </a:xfrm>
          <a:prstGeom prst="star5">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a:extLst>
              <a:ext uri="{FF2B5EF4-FFF2-40B4-BE49-F238E27FC236}">
                <a16:creationId xmlns:a16="http://schemas.microsoft.com/office/drawing/2014/main" id="{E8F36FD5-62AA-951C-F5BA-4532F6ED4C7F}"/>
              </a:ext>
            </a:extLst>
          </p:cNvPr>
          <p:cNvSpPr/>
          <p:nvPr/>
        </p:nvSpPr>
        <p:spPr>
          <a:xfrm>
            <a:off x="2407792" y="3419075"/>
            <a:ext cx="188259" cy="1905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a:extLst>
              <a:ext uri="{FF2B5EF4-FFF2-40B4-BE49-F238E27FC236}">
                <a16:creationId xmlns:a16="http://schemas.microsoft.com/office/drawing/2014/main" id="{AB6775F8-7250-8BE1-F761-1CA09694AD34}"/>
              </a:ext>
            </a:extLst>
          </p:cNvPr>
          <p:cNvSpPr/>
          <p:nvPr/>
        </p:nvSpPr>
        <p:spPr>
          <a:xfrm>
            <a:off x="9147972" y="3455946"/>
            <a:ext cx="188259" cy="190500"/>
          </a:xfrm>
          <a:prstGeom prst="star5">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a:extLst>
              <a:ext uri="{FF2B5EF4-FFF2-40B4-BE49-F238E27FC236}">
                <a16:creationId xmlns:a16="http://schemas.microsoft.com/office/drawing/2014/main" id="{10494850-BD3E-5E13-9036-A274B22BF358}"/>
              </a:ext>
            </a:extLst>
          </p:cNvPr>
          <p:cNvSpPr/>
          <p:nvPr/>
        </p:nvSpPr>
        <p:spPr>
          <a:xfrm>
            <a:off x="9578245" y="4102331"/>
            <a:ext cx="188259" cy="190500"/>
          </a:xfrm>
          <a:prstGeom prst="star5">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a:extLst>
              <a:ext uri="{FF2B5EF4-FFF2-40B4-BE49-F238E27FC236}">
                <a16:creationId xmlns:a16="http://schemas.microsoft.com/office/drawing/2014/main" id="{0A4183C5-FECE-24A5-2557-D2EAB2DCD8E0}"/>
              </a:ext>
            </a:extLst>
          </p:cNvPr>
          <p:cNvSpPr/>
          <p:nvPr/>
        </p:nvSpPr>
        <p:spPr>
          <a:xfrm>
            <a:off x="9881103" y="4038263"/>
            <a:ext cx="188259" cy="190500"/>
          </a:xfrm>
          <a:prstGeom prst="star5">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urved Connector 31">
            <a:extLst>
              <a:ext uri="{FF2B5EF4-FFF2-40B4-BE49-F238E27FC236}">
                <a16:creationId xmlns:a16="http://schemas.microsoft.com/office/drawing/2014/main" id="{4D828FBC-C81D-5D19-12E4-CEFF4FE6F86E}"/>
              </a:ext>
            </a:extLst>
          </p:cNvPr>
          <p:cNvCxnSpPr>
            <a:cxnSpLocks/>
            <a:endCxn id="33" idx="4"/>
          </p:cNvCxnSpPr>
          <p:nvPr/>
        </p:nvCxnSpPr>
        <p:spPr>
          <a:xfrm rot="10800000">
            <a:off x="1677296" y="4010000"/>
            <a:ext cx="7874057" cy="163360"/>
          </a:xfrm>
          <a:prstGeom prst="curvedConnector3">
            <a:avLst>
              <a:gd name="adj1" fmla="val 50000"/>
            </a:avLst>
          </a:prstGeom>
          <a:ln w="44450">
            <a:solidFill>
              <a:schemeClr val="bg2">
                <a:lumMod val="50000"/>
              </a:schemeClr>
            </a:solidFill>
            <a:prstDash val="sysDot"/>
            <a:headEnd type="triangle"/>
            <a:tailEnd type="none" w="lg" len="med"/>
          </a:ln>
        </p:spPr>
        <p:style>
          <a:lnRef idx="1">
            <a:schemeClr val="accent1"/>
          </a:lnRef>
          <a:fillRef idx="0">
            <a:schemeClr val="accent1"/>
          </a:fillRef>
          <a:effectRef idx="0">
            <a:schemeClr val="accent1"/>
          </a:effectRef>
          <a:fontRef idx="minor">
            <a:schemeClr val="tx1"/>
          </a:fontRef>
        </p:style>
      </p:cxnSp>
      <p:sp>
        <p:nvSpPr>
          <p:cNvPr id="33" name="5-Point Star 32">
            <a:extLst>
              <a:ext uri="{FF2B5EF4-FFF2-40B4-BE49-F238E27FC236}">
                <a16:creationId xmlns:a16="http://schemas.microsoft.com/office/drawing/2014/main" id="{E88A3CD4-B1D9-6E19-7EBE-351FC3CDD4C4}"/>
              </a:ext>
            </a:extLst>
          </p:cNvPr>
          <p:cNvSpPr/>
          <p:nvPr/>
        </p:nvSpPr>
        <p:spPr>
          <a:xfrm>
            <a:off x="1489035" y="3937237"/>
            <a:ext cx="188259" cy="1905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a:extLst>
              <a:ext uri="{FF2B5EF4-FFF2-40B4-BE49-F238E27FC236}">
                <a16:creationId xmlns:a16="http://schemas.microsoft.com/office/drawing/2014/main" id="{8DD3FEF1-A248-6801-026D-EED1C2920BBE}"/>
              </a:ext>
            </a:extLst>
          </p:cNvPr>
          <p:cNvSpPr/>
          <p:nvPr/>
        </p:nvSpPr>
        <p:spPr>
          <a:xfrm>
            <a:off x="1462912" y="4485883"/>
            <a:ext cx="188259" cy="1905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a:extLst>
              <a:ext uri="{FF2B5EF4-FFF2-40B4-BE49-F238E27FC236}">
                <a16:creationId xmlns:a16="http://schemas.microsoft.com/office/drawing/2014/main" id="{29D98A24-7CF7-7B3B-F86F-6B6BA0530F3A}"/>
              </a:ext>
            </a:extLst>
          </p:cNvPr>
          <p:cNvSpPr/>
          <p:nvPr/>
        </p:nvSpPr>
        <p:spPr>
          <a:xfrm>
            <a:off x="2168305" y="2709322"/>
            <a:ext cx="188259" cy="1905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urved Connector 36">
            <a:extLst>
              <a:ext uri="{FF2B5EF4-FFF2-40B4-BE49-F238E27FC236}">
                <a16:creationId xmlns:a16="http://schemas.microsoft.com/office/drawing/2014/main" id="{AE8A505D-0642-9995-AD23-CD0F0F6D86B3}"/>
              </a:ext>
            </a:extLst>
          </p:cNvPr>
          <p:cNvCxnSpPr>
            <a:cxnSpLocks/>
            <a:stCxn id="27" idx="1"/>
            <a:endCxn id="35" idx="4"/>
          </p:cNvCxnSpPr>
          <p:nvPr/>
        </p:nvCxnSpPr>
        <p:spPr>
          <a:xfrm rot="10800000">
            <a:off x="2356564" y="2782085"/>
            <a:ext cx="6791408" cy="746624"/>
          </a:xfrm>
          <a:prstGeom prst="curvedConnector3">
            <a:avLst>
              <a:gd name="adj1" fmla="val 50000"/>
            </a:avLst>
          </a:prstGeom>
          <a:ln w="44450">
            <a:solidFill>
              <a:schemeClr val="bg2">
                <a:lumMod val="50000"/>
              </a:schemeClr>
            </a:solidFill>
            <a:prstDash val="sysDot"/>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FFC3F0B0-38DE-BE74-17E9-56D4BDF756AC}"/>
              </a:ext>
            </a:extLst>
          </p:cNvPr>
          <p:cNvCxnSpPr>
            <a:cxnSpLocks/>
            <a:endCxn id="25" idx="4"/>
          </p:cNvCxnSpPr>
          <p:nvPr/>
        </p:nvCxnSpPr>
        <p:spPr>
          <a:xfrm rot="10800000">
            <a:off x="2596053" y="3491841"/>
            <a:ext cx="6690159" cy="509967"/>
          </a:xfrm>
          <a:prstGeom prst="curvedConnector3">
            <a:avLst>
              <a:gd name="adj1" fmla="val 50000"/>
            </a:avLst>
          </a:prstGeom>
          <a:ln w="44450">
            <a:solidFill>
              <a:schemeClr val="bg2">
                <a:lumMod val="50000"/>
              </a:schemeClr>
            </a:solidFill>
            <a:prstDash val="sysDot"/>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EE236286-95AD-3985-2CC5-54641A49EA43}"/>
              </a:ext>
            </a:extLst>
          </p:cNvPr>
          <p:cNvCxnSpPr>
            <a:cxnSpLocks/>
            <a:stCxn id="29" idx="4"/>
            <a:endCxn id="34" idx="4"/>
          </p:cNvCxnSpPr>
          <p:nvPr/>
        </p:nvCxnSpPr>
        <p:spPr>
          <a:xfrm flipH="1">
            <a:off x="1651171" y="4111027"/>
            <a:ext cx="8418191" cy="447620"/>
          </a:xfrm>
          <a:prstGeom prst="curvedConnector3">
            <a:avLst>
              <a:gd name="adj1" fmla="val -3621"/>
            </a:avLst>
          </a:prstGeom>
          <a:ln w="44450">
            <a:solidFill>
              <a:schemeClr val="bg2">
                <a:lumMod val="50000"/>
              </a:schemeClr>
            </a:solidFill>
            <a:prstDash val="sysDot"/>
            <a:headEnd type="triangle"/>
            <a:tailEnd type="non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0AAF5E2-0751-A75A-9D8B-53E62B7AB5DD}"/>
              </a:ext>
            </a:extLst>
          </p:cNvPr>
          <p:cNvSpPr txBox="1"/>
          <p:nvPr/>
        </p:nvSpPr>
        <p:spPr>
          <a:xfrm>
            <a:off x="10792108" y="243485"/>
            <a:ext cx="1385525" cy="369332"/>
          </a:xfrm>
          <a:prstGeom prst="rect">
            <a:avLst/>
          </a:prstGeom>
          <a:noFill/>
        </p:spPr>
        <p:txBody>
          <a:bodyPr wrap="square" rtlCol="0">
            <a:spAutoFit/>
          </a:bodyPr>
          <a:lstStyle/>
          <a:p>
            <a:pPr algn="ctr"/>
            <a:r>
              <a:rPr lang="en-US" dirty="0">
                <a:solidFill>
                  <a:schemeClr val="bg2">
                    <a:lumMod val="50000"/>
                  </a:schemeClr>
                </a:solidFill>
              </a:rPr>
              <a:t>SQuADDS</a:t>
            </a:r>
          </a:p>
        </p:txBody>
      </p:sp>
      <p:cxnSp>
        <p:nvCxnSpPr>
          <p:cNvPr id="49" name="Straight Arrow Connector 48">
            <a:extLst>
              <a:ext uri="{FF2B5EF4-FFF2-40B4-BE49-F238E27FC236}">
                <a16:creationId xmlns:a16="http://schemas.microsoft.com/office/drawing/2014/main" id="{735B3F87-1FA8-3207-97B6-F2AC4E9B0744}"/>
              </a:ext>
            </a:extLst>
          </p:cNvPr>
          <p:cNvCxnSpPr/>
          <p:nvPr/>
        </p:nvCxnSpPr>
        <p:spPr>
          <a:xfrm>
            <a:off x="9944520" y="446849"/>
            <a:ext cx="824275" cy="0"/>
          </a:xfrm>
          <a:prstGeom prst="straightConnector1">
            <a:avLst/>
          </a:prstGeom>
          <a:ln w="44450">
            <a:solidFill>
              <a:schemeClr val="bg2">
                <a:lumMod val="50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50" name="5-Point Star 49">
            <a:extLst>
              <a:ext uri="{FF2B5EF4-FFF2-40B4-BE49-F238E27FC236}">
                <a16:creationId xmlns:a16="http://schemas.microsoft.com/office/drawing/2014/main" id="{DD424EA3-3D9C-779B-E1C0-A0697CBB8415}"/>
              </a:ext>
            </a:extLst>
          </p:cNvPr>
          <p:cNvSpPr/>
          <p:nvPr/>
        </p:nvSpPr>
        <p:spPr>
          <a:xfrm>
            <a:off x="1263512" y="3672043"/>
            <a:ext cx="188259" cy="190500"/>
          </a:xfrm>
          <a:prstGeom prst="star5">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A40E3410-18FD-E3DE-11E3-F98D97C42F2D}"/>
                  </a:ext>
                </a:extLst>
              </p:cNvPr>
              <p:cNvSpPr txBox="1"/>
              <p:nvPr/>
            </p:nvSpPr>
            <p:spPr>
              <a:xfrm>
                <a:off x="299523" y="693463"/>
                <a:ext cx="8311075" cy="921406"/>
              </a:xfrm>
              <a:prstGeom prst="rect">
                <a:avLst/>
              </a:prstGeom>
              <a:noFill/>
            </p:spPr>
            <p:txBody>
              <a:bodyPr wrap="square">
                <a:spAutoFit/>
              </a:bodyPr>
              <a:lstStyle/>
              <a:p>
                <a:pPr marL="380990" indent="-380990">
                  <a:lnSpc>
                    <a:spcPct val="150000"/>
                  </a:lnSpc>
                  <a:buFont typeface="Arial" panose="020B0604020202020204" pitchFamily="34" charset="0"/>
                  <a:buChar char="•"/>
                </a:pPr>
                <a:r>
                  <a:rPr lang="en-US" sz="1867" dirty="0">
                    <a:solidFill>
                      <a:srgbClr val="C00000"/>
                    </a:solidFill>
                  </a:rPr>
                  <a:t>Closest design space parameters for a user specified (</a:t>
                </a:r>
                <a14:m>
                  <m:oMath xmlns:m="http://schemas.openxmlformats.org/officeDocument/2006/math">
                    <m:acc>
                      <m:accPr>
                        <m:chr m:val="̂"/>
                        <m:ctrlPr>
                          <a:rPr lang="en-US" sz="1867" i="1" dirty="0">
                            <a:solidFill>
                              <a:srgbClr val="C00000"/>
                            </a:solidFill>
                            <a:latin typeface="Cambria Math" panose="02040503050406030204" pitchFamily="18" charset="0"/>
                          </a:rPr>
                        </m:ctrlPr>
                      </m:accPr>
                      <m:e>
                        <m:r>
                          <a:rPr lang="en-US" sz="1867" i="1" dirty="0">
                            <a:solidFill>
                              <a:srgbClr val="C00000"/>
                            </a:solidFill>
                            <a:latin typeface="Cambria Math" panose="02040503050406030204" pitchFamily="18" charset="0"/>
                          </a:rPr>
                          <m:t>𝐻</m:t>
                        </m:r>
                      </m:e>
                    </m:acc>
                    <m:r>
                      <a:rPr lang="en-US" sz="1867" i="1" dirty="0">
                        <a:solidFill>
                          <a:srgbClr val="C00000"/>
                        </a:solidFill>
                        <a:latin typeface="Cambria Math" panose="02040503050406030204" pitchFamily="18" charset="0"/>
                      </a:rPr>
                      <m:t>, </m:t>
                    </m:r>
                    <m:r>
                      <a:rPr lang="en-US" sz="1867" i="1" dirty="0">
                        <a:solidFill>
                          <a:srgbClr val="C00000"/>
                        </a:solidFill>
                        <a:latin typeface="Cambria Math" panose="02040503050406030204" pitchFamily="18" charset="0"/>
                      </a:rPr>
                      <m:t>𝑚𝑒𝑡𝑟𝑖𝑐</m:t>
                    </m:r>
                    <m:r>
                      <a:rPr lang="en-US" sz="1867" i="1" dirty="0">
                        <a:solidFill>
                          <a:srgbClr val="C00000"/>
                        </a:solidFill>
                        <a:latin typeface="Cambria Math" panose="02040503050406030204" pitchFamily="18" charset="0"/>
                      </a:rPr>
                      <m:t>)</m:t>
                    </m:r>
                  </m:oMath>
                </a14:m>
                <a:endParaRPr lang="en-US" sz="1867" dirty="0">
                  <a:solidFill>
                    <a:srgbClr val="C00000"/>
                  </a:solidFill>
                </a:endParaRPr>
              </a:p>
              <a:p>
                <a:pPr marL="380990" indent="-380990">
                  <a:lnSpc>
                    <a:spcPct val="150000"/>
                  </a:lnSpc>
                  <a:buFont typeface="Arial" panose="020B0604020202020204" pitchFamily="34" charset="0"/>
                  <a:buChar char="•"/>
                </a:pPr>
                <a:r>
                  <a:rPr lang="en-US" sz="1867" dirty="0">
                    <a:solidFill>
                      <a:srgbClr val="C00000"/>
                    </a:solidFill>
                  </a:rPr>
                  <a:t>Physics based interpolation works extremely well for certain systems </a:t>
                </a:r>
                <a:r>
                  <a:rPr lang="en-US" sz="1867" baseline="30000" dirty="0"/>
                  <a:t>[1]</a:t>
                </a:r>
              </a:p>
            </p:txBody>
          </p:sp>
        </mc:Choice>
        <mc:Fallback>
          <p:sp>
            <p:nvSpPr>
              <p:cNvPr id="64" name="TextBox 63">
                <a:extLst>
                  <a:ext uri="{FF2B5EF4-FFF2-40B4-BE49-F238E27FC236}">
                    <a16:creationId xmlns:a16="http://schemas.microsoft.com/office/drawing/2014/main" id="{A40E3410-18FD-E3DE-11E3-F98D97C42F2D}"/>
                  </a:ext>
                </a:extLst>
              </p:cNvPr>
              <p:cNvSpPr txBox="1">
                <a:spLocks noRot="1" noChangeAspect="1" noMove="1" noResize="1" noEditPoints="1" noAdjustHandles="1" noChangeArrowheads="1" noChangeShapeType="1" noTextEdit="1"/>
              </p:cNvSpPr>
              <p:nvPr/>
            </p:nvSpPr>
            <p:spPr>
              <a:xfrm>
                <a:off x="299523" y="693463"/>
                <a:ext cx="8311075" cy="921406"/>
              </a:xfrm>
              <a:prstGeom prst="rect">
                <a:avLst/>
              </a:prstGeom>
              <a:blipFill>
                <a:blip r:embed="rId4"/>
                <a:stretch>
                  <a:fillRect l="-458" b="-9459"/>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FD9333AB-9514-9A4F-0736-2652B2305B06}"/>
              </a:ext>
            </a:extLst>
          </p:cNvPr>
          <p:cNvCxnSpPr>
            <a:cxnSpLocks/>
            <a:stCxn id="50" idx="4"/>
            <a:endCxn id="35" idx="1"/>
          </p:cNvCxnSpPr>
          <p:nvPr/>
        </p:nvCxnSpPr>
        <p:spPr>
          <a:xfrm flipV="1">
            <a:off x="1451771" y="2782086"/>
            <a:ext cx="716535" cy="962721"/>
          </a:xfrm>
          <a:prstGeom prst="straightConnector1">
            <a:avLst/>
          </a:prstGeom>
          <a:ln>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A8D69B7-C20C-5533-B34A-9EA271A22BB2}"/>
              </a:ext>
            </a:extLst>
          </p:cNvPr>
          <p:cNvCxnSpPr>
            <a:cxnSpLocks/>
            <a:endCxn id="25" idx="1"/>
          </p:cNvCxnSpPr>
          <p:nvPr/>
        </p:nvCxnSpPr>
        <p:spPr>
          <a:xfrm flipV="1">
            <a:off x="1462141" y="3491839"/>
            <a:ext cx="945652" cy="240072"/>
          </a:xfrm>
          <a:prstGeom prst="straightConnector1">
            <a:avLst/>
          </a:prstGeom>
          <a:ln>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D75D0AD-4F0E-C14D-2899-9DE1147C86B7}"/>
              </a:ext>
            </a:extLst>
          </p:cNvPr>
          <p:cNvCxnSpPr>
            <a:cxnSpLocks/>
            <a:stCxn id="50" idx="4"/>
            <a:endCxn id="33" idx="0"/>
          </p:cNvCxnSpPr>
          <p:nvPr/>
        </p:nvCxnSpPr>
        <p:spPr>
          <a:xfrm>
            <a:off x="1451772" y="3744807"/>
            <a:ext cx="131393" cy="192429"/>
          </a:xfrm>
          <a:prstGeom prst="straightConnector1">
            <a:avLst/>
          </a:prstGeom>
          <a:ln>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FDCABE5-02BF-EE5C-7434-B54924D0C2A6}"/>
              </a:ext>
            </a:extLst>
          </p:cNvPr>
          <p:cNvCxnSpPr>
            <a:cxnSpLocks/>
          </p:cNvCxnSpPr>
          <p:nvPr/>
        </p:nvCxnSpPr>
        <p:spPr>
          <a:xfrm>
            <a:off x="1444702" y="3743843"/>
            <a:ext cx="119831" cy="712579"/>
          </a:xfrm>
          <a:prstGeom prst="straightConnector1">
            <a:avLst/>
          </a:prstGeom>
          <a:ln>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108AD735-7DD9-8D4F-A76A-FB8CE5C8E0A9}"/>
              </a:ext>
            </a:extLst>
          </p:cNvPr>
          <p:cNvCxnSpPr>
            <a:cxnSpLocks/>
          </p:cNvCxnSpPr>
          <p:nvPr/>
        </p:nvCxnSpPr>
        <p:spPr>
          <a:xfrm rot="10800000">
            <a:off x="1677294" y="4007803"/>
            <a:ext cx="7874057" cy="163360"/>
          </a:xfrm>
          <a:prstGeom prst="curvedConnector3">
            <a:avLst>
              <a:gd name="adj1" fmla="val 50000"/>
            </a:avLst>
          </a:prstGeom>
          <a:ln w="44450">
            <a:solidFill>
              <a:srgbClr val="C00000"/>
            </a:solidFill>
            <a:prstDash val="sysDot"/>
            <a:headEnd type="triangle"/>
            <a:tailEnd type="none" w="lg" len="med"/>
          </a:ln>
        </p:spPr>
        <p:style>
          <a:lnRef idx="1">
            <a:schemeClr val="accent1"/>
          </a:lnRef>
          <a:fillRef idx="0">
            <a:schemeClr val="accent1"/>
          </a:fillRef>
          <a:effectRef idx="0">
            <a:schemeClr val="accent1"/>
          </a:effectRef>
          <a:fontRef idx="minor">
            <a:schemeClr val="tx1"/>
          </a:fontRef>
        </p:style>
      </p:cxnSp>
      <p:sp>
        <p:nvSpPr>
          <p:cNvPr id="79" name="5-Point Star 78">
            <a:extLst>
              <a:ext uri="{FF2B5EF4-FFF2-40B4-BE49-F238E27FC236}">
                <a16:creationId xmlns:a16="http://schemas.microsoft.com/office/drawing/2014/main" id="{F3735DF1-9955-DFB9-6B12-A9F4CCCF91A0}"/>
              </a:ext>
            </a:extLst>
          </p:cNvPr>
          <p:cNvSpPr/>
          <p:nvPr/>
        </p:nvSpPr>
        <p:spPr>
          <a:xfrm>
            <a:off x="9577475" y="4101821"/>
            <a:ext cx="188259" cy="190500"/>
          </a:xfrm>
          <a:prstGeom prst="star5">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F679F086-80ED-91DC-0848-86F2BF8AB0DF}"/>
              </a:ext>
            </a:extLst>
          </p:cNvPr>
          <p:cNvSpPr txBox="1"/>
          <p:nvPr/>
        </p:nvSpPr>
        <p:spPr>
          <a:xfrm>
            <a:off x="2757" y="6488668"/>
            <a:ext cx="6307817" cy="707886"/>
          </a:xfrm>
          <a:prstGeom prst="rect">
            <a:avLst/>
          </a:prstGeom>
          <a:noFill/>
        </p:spPr>
        <p:txBody>
          <a:bodyPr wrap="none" rtlCol="0">
            <a:spAutoFit/>
          </a:bodyPr>
          <a:lstStyle/>
          <a:p>
            <a:r>
              <a:rPr lang="en-US" sz="1600" baseline="30000" dirty="0"/>
              <a:t>[1]</a:t>
            </a:r>
            <a:r>
              <a:rPr lang="en-US" sz="1600" dirty="0"/>
              <a:t> Shanto Et al., </a:t>
            </a:r>
            <a:r>
              <a:rPr lang="en-US" sz="1600" dirty="0">
                <a:hlinkClick r:id="rId5"/>
              </a:rPr>
              <a:t>https://quantum-</a:t>
            </a:r>
            <a:r>
              <a:rPr lang="en-US" sz="1600" dirty="0" err="1">
                <a:hlinkClick r:id="rId5"/>
              </a:rPr>
              <a:t>journal.org</a:t>
            </a:r>
            <a:r>
              <a:rPr lang="en-US" sz="1600" dirty="0">
                <a:hlinkClick r:id="rId5"/>
              </a:rPr>
              <a:t>/papers/q-2024-09-09-1465/</a:t>
            </a:r>
            <a:endParaRPr lang="en-US" sz="1600" baseline="30000" dirty="0"/>
          </a:p>
          <a:p>
            <a:endParaRPr lang="en-US" sz="2400" dirty="0"/>
          </a:p>
        </p:txBody>
      </p:sp>
      <p:sp>
        <p:nvSpPr>
          <p:cNvPr id="82" name="5-Point Star 81">
            <a:extLst>
              <a:ext uri="{FF2B5EF4-FFF2-40B4-BE49-F238E27FC236}">
                <a16:creationId xmlns:a16="http://schemas.microsoft.com/office/drawing/2014/main" id="{41538D20-A737-D999-AD97-CB04D72EA5FB}"/>
              </a:ext>
            </a:extLst>
          </p:cNvPr>
          <p:cNvSpPr/>
          <p:nvPr/>
        </p:nvSpPr>
        <p:spPr>
          <a:xfrm>
            <a:off x="10250975" y="693463"/>
            <a:ext cx="188259" cy="190500"/>
          </a:xfrm>
          <a:prstGeom prst="star5">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DB577C7-2F1B-03E1-CFEB-22F3D2B471D9}"/>
                  </a:ext>
                </a:extLst>
              </p:cNvPr>
              <p:cNvSpPr txBox="1"/>
              <p:nvPr/>
            </p:nvSpPr>
            <p:spPr>
              <a:xfrm>
                <a:off x="10739841" y="575757"/>
                <a:ext cx="1490059" cy="376770"/>
              </a:xfrm>
              <a:prstGeom prst="rect">
                <a:avLst/>
              </a:prstGeom>
              <a:noFill/>
            </p:spPr>
            <p:txBody>
              <a:bodyPr wrap="square" rtlCol="0">
                <a:spAutoFit/>
              </a:bodyPr>
              <a:lstStyle/>
              <a:p>
                <a:pPr algn="ctr"/>
                <a:r>
                  <a:rPr lang="en-US" dirty="0">
                    <a:solidFill>
                      <a:schemeClr val="bg2">
                        <a:lumMod val="50000"/>
                      </a:schemeClr>
                    </a:solidFill>
                  </a:rPr>
                  <a:t>Target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𝐻</m:t>
                        </m:r>
                      </m:e>
                    </m:acc>
                  </m:oMath>
                </a14:m>
                <a:endParaRPr lang="en-US" dirty="0">
                  <a:solidFill>
                    <a:schemeClr val="bg2">
                      <a:lumMod val="50000"/>
                    </a:schemeClr>
                  </a:solidFill>
                </a:endParaRPr>
              </a:p>
            </p:txBody>
          </p:sp>
        </mc:Choice>
        <mc:Fallback xmlns="">
          <p:sp>
            <p:nvSpPr>
              <p:cNvPr id="83" name="TextBox 82">
                <a:extLst>
                  <a:ext uri="{FF2B5EF4-FFF2-40B4-BE49-F238E27FC236}">
                    <a16:creationId xmlns:a16="http://schemas.microsoft.com/office/drawing/2014/main" id="{2DB577C7-2F1B-03E1-CFEB-22F3D2B471D9}"/>
                  </a:ext>
                </a:extLst>
              </p:cNvPr>
              <p:cNvSpPr txBox="1">
                <a:spLocks noRot="1" noChangeAspect="1" noMove="1" noResize="1" noEditPoints="1" noAdjustHandles="1" noChangeArrowheads="1" noChangeShapeType="1" noTextEdit="1"/>
              </p:cNvSpPr>
              <p:nvPr/>
            </p:nvSpPr>
            <p:spPr>
              <a:xfrm>
                <a:off x="10739841" y="575757"/>
                <a:ext cx="1490059" cy="376770"/>
              </a:xfrm>
              <a:prstGeom prst="rect">
                <a:avLst/>
              </a:prstGeom>
              <a:blipFill>
                <a:blip r:embed="rId6"/>
                <a:stretch>
                  <a:fillRect t="-3333" b="-30000"/>
                </a:stretch>
              </a:blipFill>
            </p:spPr>
            <p:txBody>
              <a:bodyPr/>
              <a:lstStyle/>
              <a:p>
                <a:r>
                  <a:rPr lang="en-US">
                    <a:noFill/>
                  </a:rPr>
                  <a:t> </a:t>
                </a:r>
              </a:p>
            </p:txBody>
          </p:sp>
        </mc:Fallback>
      </mc:AlternateContent>
      <p:sp>
        <p:nvSpPr>
          <p:cNvPr id="84" name="Slide Number Placeholder 5">
            <a:extLst>
              <a:ext uri="{FF2B5EF4-FFF2-40B4-BE49-F238E27FC236}">
                <a16:creationId xmlns:a16="http://schemas.microsoft.com/office/drawing/2014/main" id="{4C7C7FDC-CFA5-4083-3B84-17DA95E018F8}"/>
              </a:ext>
            </a:extLst>
          </p:cNvPr>
          <p:cNvSpPr txBox="1">
            <a:spLocks/>
          </p:cNvSpPr>
          <p:nvPr/>
        </p:nvSpPr>
        <p:spPr>
          <a:xfrm>
            <a:off x="9502587" y="6492875"/>
            <a:ext cx="2743200" cy="365125"/>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7</a:t>
            </a:r>
          </a:p>
        </p:txBody>
      </p:sp>
      <p:sp>
        <p:nvSpPr>
          <p:cNvPr id="85" name="5-Point Star 84">
            <a:extLst>
              <a:ext uri="{FF2B5EF4-FFF2-40B4-BE49-F238E27FC236}">
                <a16:creationId xmlns:a16="http://schemas.microsoft.com/office/drawing/2014/main" id="{20F7F96A-9C58-3168-9254-3B17FB66B45E}"/>
              </a:ext>
            </a:extLst>
          </p:cNvPr>
          <p:cNvSpPr/>
          <p:nvPr/>
        </p:nvSpPr>
        <p:spPr>
          <a:xfrm>
            <a:off x="9675800" y="3924217"/>
            <a:ext cx="188259" cy="190500"/>
          </a:xfrm>
          <a:prstGeom prst="star5">
            <a:avLst/>
          </a:prstGeom>
          <a:gradFill flip="none" rotWithShape="1">
            <a:gsLst>
              <a:gs pos="0">
                <a:srgbClr val="FFC000"/>
              </a:gs>
              <a:gs pos="48000">
                <a:schemeClr val="accent4">
                  <a:lumMod val="97000"/>
                  <a:lumOff val="3000"/>
                </a:schemeClr>
              </a:gs>
              <a:gs pos="100000">
                <a:schemeClr val="accent4">
                  <a:lumMod val="60000"/>
                  <a:lumOff val="40000"/>
                </a:schemeClr>
              </a:gs>
            </a:gsLst>
            <a:lin ang="16200000" scaled="1"/>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5-Point Star 85">
            <a:extLst>
              <a:ext uri="{FF2B5EF4-FFF2-40B4-BE49-F238E27FC236}">
                <a16:creationId xmlns:a16="http://schemas.microsoft.com/office/drawing/2014/main" id="{78B98020-B26E-F77C-8B26-0605D9929DF5}"/>
              </a:ext>
            </a:extLst>
          </p:cNvPr>
          <p:cNvSpPr/>
          <p:nvPr/>
        </p:nvSpPr>
        <p:spPr>
          <a:xfrm>
            <a:off x="10250975" y="1061018"/>
            <a:ext cx="188259" cy="190500"/>
          </a:xfrm>
          <a:prstGeom prst="star5">
            <a:avLst/>
          </a:prstGeom>
          <a:gradFill flip="none" rotWithShape="1">
            <a:gsLst>
              <a:gs pos="0">
                <a:srgbClr val="FFC000"/>
              </a:gs>
              <a:gs pos="48000">
                <a:schemeClr val="accent4">
                  <a:lumMod val="97000"/>
                  <a:lumOff val="3000"/>
                </a:schemeClr>
              </a:gs>
              <a:gs pos="100000">
                <a:schemeClr val="accent4">
                  <a:lumMod val="60000"/>
                  <a:lumOff val="40000"/>
                </a:schemeClr>
              </a:gs>
            </a:gsLst>
            <a:lin ang="16200000" scaled="1"/>
            <a:tileRect/>
          </a:gra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746A00FC-7206-05DD-0CCC-8F7F46279B0E}"/>
              </a:ext>
            </a:extLst>
          </p:cNvPr>
          <p:cNvSpPr txBox="1"/>
          <p:nvPr/>
        </p:nvSpPr>
        <p:spPr>
          <a:xfrm>
            <a:off x="10707548" y="944391"/>
            <a:ext cx="1490059" cy="646331"/>
          </a:xfrm>
          <a:prstGeom prst="rect">
            <a:avLst/>
          </a:prstGeom>
          <a:noFill/>
        </p:spPr>
        <p:txBody>
          <a:bodyPr wrap="square" rtlCol="0">
            <a:spAutoFit/>
          </a:bodyPr>
          <a:lstStyle/>
          <a:p>
            <a:pPr algn="ctr"/>
            <a:r>
              <a:rPr lang="en-US" dirty="0">
                <a:solidFill>
                  <a:schemeClr val="bg2">
                    <a:lumMod val="50000"/>
                  </a:schemeClr>
                </a:solidFill>
              </a:rPr>
              <a:t>Interpolated</a:t>
            </a:r>
          </a:p>
          <a:p>
            <a:pPr algn="ctr"/>
            <a:r>
              <a:rPr lang="en-US" dirty="0">
                <a:solidFill>
                  <a:schemeClr val="bg2">
                    <a:lumMod val="50000"/>
                  </a:schemeClr>
                </a:solidFill>
              </a:rPr>
              <a:t>Design</a:t>
            </a:r>
          </a:p>
        </p:txBody>
      </p:sp>
      <p:cxnSp>
        <p:nvCxnSpPr>
          <p:cNvPr id="88" name="Curved Connector 87">
            <a:extLst>
              <a:ext uri="{FF2B5EF4-FFF2-40B4-BE49-F238E27FC236}">
                <a16:creationId xmlns:a16="http://schemas.microsoft.com/office/drawing/2014/main" id="{A397DD4C-012B-3C9E-0E71-AF72D0184B23}"/>
              </a:ext>
            </a:extLst>
          </p:cNvPr>
          <p:cNvCxnSpPr>
            <a:cxnSpLocks/>
          </p:cNvCxnSpPr>
          <p:nvPr/>
        </p:nvCxnSpPr>
        <p:spPr>
          <a:xfrm rot="10800000">
            <a:off x="1517469" y="3776515"/>
            <a:ext cx="8168359" cy="258692"/>
          </a:xfrm>
          <a:prstGeom prst="curvedConnector3">
            <a:avLst>
              <a:gd name="adj1" fmla="val 50000"/>
            </a:avLst>
          </a:prstGeom>
          <a:ln w="44450">
            <a:solidFill>
              <a:srgbClr val="C00000"/>
            </a:solidFill>
            <a:prstDash val="sysDot"/>
            <a:headEnd type="triangle"/>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96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2000"/>
                                  </p:stCondLst>
                                  <p:childTnLst>
                                    <p:set>
                                      <p:cBhvr>
                                        <p:cTn id="15" dur="1" fill="hold">
                                          <p:stCondLst>
                                            <p:cond delay="0"/>
                                          </p:stCondLst>
                                        </p:cTn>
                                        <p:tgtEl>
                                          <p:spTgt spid="65"/>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69"/>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72"/>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75"/>
                                        </p:tgtEl>
                                        <p:attrNameLst>
                                          <p:attrName>style.visibility</p:attrName>
                                        </p:attrNameLst>
                                      </p:cBhvr>
                                      <p:to>
                                        <p:strVal val="visible"/>
                                      </p:to>
                                    </p:set>
                                  </p:childTnLst>
                                </p:cTn>
                              </p:par>
                            </p:childTnLst>
                          </p:cTn>
                        </p:par>
                        <p:par>
                          <p:cTn id="25" fill="hold">
                            <p:stCondLst>
                              <p:cond delay="3500"/>
                            </p:stCondLst>
                            <p:childTnLst>
                              <p:par>
                                <p:cTn id="26" presetID="1" presetClass="exit" presetSubtype="0" fill="hold" nodeType="afterEffect">
                                  <p:stCondLst>
                                    <p:cond delay="1000"/>
                                  </p:stCondLst>
                                  <p:childTnLst>
                                    <p:set>
                                      <p:cBhvr>
                                        <p:cTn id="27" dur="1" fill="hold">
                                          <p:stCondLst>
                                            <p:cond delay="0"/>
                                          </p:stCondLst>
                                        </p:cTn>
                                        <p:tgtEl>
                                          <p:spTgt spid="65"/>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69"/>
                                        </p:tgtEl>
                                        <p:attrNameLst>
                                          <p:attrName>style.visibility</p:attrName>
                                        </p:attrNameLst>
                                      </p:cBhvr>
                                      <p:to>
                                        <p:strVal val="hidden"/>
                                      </p:to>
                                    </p:set>
                                  </p:childTnLst>
                                </p:cTn>
                              </p:par>
                            </p:childTnLst>
                          </p:cTn>
                        </p:par>
                        <p:par>
                          <p:cTn id="30" fill="hold">
                            <p:stCondLst>
                              <p:cond delay="4500"/>
                            </p:stCondLst>
                            <p:childTnLst>
                              <p:par>
                                <p:cTn id="31" presetID="1" presetClass="exit" presetSubtype="0" fill="hold" nodeType="afterEffect">
                                  <p:stCondLst>
                                    <p:cond delay="0"/>
                                  </p:stCondLst>
                                  <p:childTnLst>
                                    <p:set>
                                      <p:cBhvr>
                                        <p:cTn id="32" dur="1" fill="hold">
                                          <p:stCondLst>
                                            <p:cond delay="0"/>
                                          </p:stCondLst>
                                        </p:cTn>
                                        <p:tgtEl>
                                          <p:spTgt spid="75"/>
                                        </p:tgtEl>
                                        <p:attrNameLst>
                                          <p:attrName>style.visibility</p:attrName>
                                        </p:attrNameLst>
                                      </p:cBhvr>
                                      <p:to>
                                        <p:strVal val="hidden"/>
                                      </p:to>
                                    </p:set>
                                  </p:childTnLst>
                                </p:cTn>
                              </p:par>
                            </p:childTnLst>
                          </p:cTn>
                        </p:par>
                        <p:par>
                          <p:cTn id="33" fill="hold">
                            <p:stCondLst>
                              <p:cond delay="4500"/>
                            </p:stCondLst>
                            <p:childTnLst>
                              <p:par>
                                <p:cTn id="34" presetID="1" presetClass="exit" presetSubtype="0" fill="hold" nodeType="afterEffect">
                                  <p:stCondLst>
                                    <p:cond delay="0"/>
                                  </p:stCondLst>
                                  <p:childTnLst>
                                    <p:set>
                                      <p:cBhvr>
                                        <p:cTn id="35" dur="1" fill="hold">
                                          <p:stCondLst>
                                            <p:cond delay="0"/>
                                          </p:stCondLst>
                                        </p:cTn>
                                        <p:tgtEl>
                                          <p:spTgt spid="38"/>
                                        </p:tgtEl>
                                        <p:attrNameLst>
                                          <p:attrName>style.visibility</p:attrName>
                                        </p:attrNameLst>
                                      </p:cBhvr>
                                      <p:to>
                                        <p:strVal val="hidden"/>
                                      </p:to>
                                    </p:set>
                                  </p:childTnLst>
                                </p:cTn>
                              </p:par>
                            </p:childTnLst>
                          </p:cTn>
                        </p:par>
                        <p:par>
                          <p:cTn id="36" fill="hold">
                            <p:stCondLst>
                              <p:cond delay="4500"/>
                            </p:stCondLst>
                            <p:childTnLst>
                              <p:par>
                                <p:cTn id="37" presetID="1" presetClass="exit" presetSubtype="0" fill="hold" nodeType="afterEffect">
                                  <p:stCondLst>
                                    <p:cond delay="0"/>
                                  </p:stCondLst>
                                  <p:childTnLst>
                                    <p:set>
                                      <p:cBhvr>
                                        <p:cTn id="38" dur="1" fill="hold">
                                          <p:stCondLst>
                                            <p:cond delay="0"/>
                                          </p:stCondLst>
                                        </p:cTn>
                                        <p:tgtEl>
                                          <p:spTgt spid="37"/>
                                        </p:tgtEl>
                                        <p:attrNameLst>
                                          <p:attrName>style.visibility</p:attrName>
                                        </p:attrNameLst>
                                      </p:cBhvr>
                                      <p:to>
                                        <p:strVal val="hidden"/>
                                      </p:to>
                                    </p:set>
                                  </p:childTnLst>
                                </p:cTn>
                              </p:par>
                            </p:childTnLst>
                          </p:cTn>
                        </p:par>
                        <p:par>
                          <p:cTn id="39" fill="hold">
                            <p:stCondLst>
                              <p:cond delay="4500"/>
                            </p:stCondLst>
                            <p:childTnLst>
                              <p:par>
                                <p:cTn id="40" presetID="1" presetClass="exit" presetSubtype="0" fill="hold" nodeType="afterEffect">
                                  <p:stCondLst>
                                    <p:cond delay="0"/>
                                  </p:stCondLst>
                                  <p:childTnLst>
                                    <p:set>
                                      <p:cBhvr>
                                        <p:cTn id="41" dur="1" fill="hold">
                                          <p:stCondLst>
                                            <p:cond delay="0"/>
                                          </p:stCondLst>
                                        </p:cTn>
                                        <p:tgtEl>
                                          <p:spTgt spid="40"/>
                                        </p:tgtEl>
                                        <p:attrNameLst>
                                          <p:attrName>style.visibility</p:attrName>
                                        </p:attrNameLst>
                                      </p:cBhvr>
                                      <p:to>
                                        <p:strVal val="hidden"/>
                                      </p:to>
                                    </p:set>
                                  </p:childTnLst>
                                </p:cTn>
                              </p:par>
                            </p:childTnLst>
                          </p:cTn>
                        </p:par>
                        <p:par>
                          <p:cTn id="42" fill="hold">
                            <p:stCondLst>
                              <p:cond delay="4500"/>
                            </p:stCondLst>
                            <p:childTnLst>
                              <p:par>
                                <p:cTn id="43" presetID="1" presetClass="entr" presetSubtype="0" fill="hold" nodeType="afterEffect">
                                  <p:stCondLst>
                                    <p:cond delay="20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7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2"/>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4">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77"/>
                                        </p:tgtEl>
                                        <p:attrNameLst>
                                          <p:attrName>style.visibility</p:attrName>
                                        </p:attrNameLst>
                                      </p:cBhvr>
                                      <p:to>
                                        <p:strVal val="hidden"/>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8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79" grpId="0" animBg="1"/>
      <p:bldP spid="82" grpId="0" animBg="1"/>
      <p:bldP spid="83" grpId="0"/>
      <p:bldP spid="85" grpId="0" animBg="1"/>
      <p:bldP spid="86" grpId="0" animBg="1"/>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426CF4B-5B71-DEBB-8C48-75860385120C}"/>
              </a:ext>
            </a:extLst>
          </p:cNvPr>
          <p:cNvSpPr txBox="1">
            <a:spLocks/>
          </p:cNvSpPr>
          <p:nvPr/>
        </p:nvSpPr>
        <p:spPr>
          <a:xfrm>
            <a:off x="299524" y="194537"/>
            <a:ext cx="5688275"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Interpolation Algorithm</a:t>
            </a:r>
          </a:p>
          <a:p>
            <a:endParaRPr lang="en-US" dirty="0"/>
          </a:p>
        </p:txBody>
      </p:sp>
      <p:grpSp>
        <p:nvGrpSpPr>
          <p:cNvPr id="16" name="Google Shape;155;p19">
            <a:extLst>
              <a:ext uri="{FF2B5EF4-FFF2-40B4-BE49-F238E27FC236}">
                <a16:creationId xmlns:a16="http://schemas.microsoft.com/office/drawing/2014/main" id="{4443C703-678D-6A0A-5E4D-0C62C7A79C1C}"/>
              </a:ext>
            </a:extLst>
          </p:cNvPr>
          <p:cNvGrpSpPr/>
          <p:nvPr/>
        </p:nvGrpSpPr>
        <p:grpSpPr>
          <a:xfrm>
            <a:off x="402300" y="-7159"/>
            <a:ext cx="11387400" cy="85376"/>
            <a:chOff x="402336" y="402336"/>
            <a:chExt cx="11387400" cy="183000"/>
          </a:xfrm>
        </p:grpSpPr>
        <p:sp>
          <p:nvSpPr>
            <p:cNvPr id="21" name="Google Shape;156;p19">
              <a:extLst>
                <a:ext uri="{FF2B5EF4-FFF2-40B4-BE49-F238E27FC236}">
                  <a16:creationId xmlns:a16="http://schemas.microsoft.com/office/drawing/2014/main" id="{4DD8B419-1FBE-A2A7-A074-4C3312540178}"/>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3" name="Google Shape;157;p19">
              <a:extLst>
                <a:ext uri="{FF2B5EF4-FFF2-40B4-BE49-F238E27FC236}">
                  <a16:creationId xmlns:a16="http://schemas.microsoft.com/office/drawing/2014/main" id="{4A685B02-402F-7E0B-800C-2223D4FBF833}"/>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4" name="Google Shape;158;p19">
              <a:extLst>
                <a:ext uri="{FF2B5EF4-FFF2-40B4-BE49-F238E27FC236}">
                  <a16:creationId xmlns:a16="http://schemas.microsoft.com/office/drawing/2014/main" id="{EAF4530C-D66B-AA16-5B0E-581A4C9028FC}"/>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61A2FD-C48F-9E29-7ED5-D4C37EF47682}"/>
                  </a:ext>
                </a:extLst>
              </p:cNvPr>
              <p:cNvSpPr txBox="1"/>
              <p:nvPr/>
            </p:nvSpPr>
            <p:spPr>
              <a:xfrm>
                <a:off x="156646" y="908540"/>
                <a:ext cx="7112020" cy="5680722"/>
              </a:xfrm>
              <a:prstGeom prst="rect">
                <a:avLst/>
              </a:prstGeom>
              <a:noFill/>
            </p:spPr>
            <p:txBody>
              <a:bodyPr wrap="square" rtlCol="0">
                <a:spAutoFit/>
              </a:bodyPr>
              <a:lstStyle/>
              <a:p>
                <a:pPr marL="457189" indent="-457189">
                  <a:lnSpc>
                    <a:spcPct val="150000"/>
                  </a:lnSpc>
                  <a:buFont typeface="+mj-lt"/>
                  <a:buAutoNum type="arabicPeriod"/>
                </a:pPr>
                <a:r>
                  <a:rPr lang="en-US" sz="1600" dirty="0"/>
                  <a:t>Calculate the required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𝑞</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𝑐</m:t>
                        </m:r>
                      </m:sub>
                    </m:sSub>
                    <m:r>
                      <a:rPr lang="en-US" sz="1600" i="1">
                        <a:latin typeface="Cambria Math" panose="02040503050406030204" pitchFamily="18" charset="0"/>
                      </a:rPr>
                      <m:t> </m:t>
                    </m:r>
                  </m:oMath>
                </a14:m>
                <a:r>
                  <a:rPr lang="en-US" sz="1600" dirty="0"/>
                  <a:t>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𝐽</m:t>
                        </m:r>
                      </m:sub>
                    </m:sSub>
                  </m:oMath>
                </a14:m>
                <a:r>
                  <a:rPr lang="en-US" sz="1600" dirty="0"/>
                  <a:t> from user-input</a:t>
                </a:r>
              </a:p>
              <a:p>
                <a:pPr marL="457189" indent="-457189">
                  <a:lnSpc>
                    <a:spcPct val="150000"/>
                  </a:lnSpc>
                  <a:buFont typeface="+mj-lt"/>
                  <a:buAutoNum type="arabicPeriod"/>
                </a:pPr>
                <a:r>
                  <a:rPr lang="en-US" sz="1600" dirty="0"/>
                  <a:t>Select the </a:t>
                </a:r>
                <a:r>
                  <a:rPr lang="en-US" sz="1600" b="1" dirty="0"/>
                  <a:t>qubit-claw</a:t>
                </a:r>
                <a:r>
                  <a:rPr lang="en-US" sz="1600" dirty="0"/>
                  <a:t> design with best match to </a:t>
                </a:r>
                <a14:m>
                  <m:oMath xmlns:m="http://schemas.openxmlformats.org/officeDocument/2006/math">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𝜔</m:t>
                        </m:r>
                      </m:e>
                      <m:sub>
                        <m:r>
                          <a:rPr lang="en-US" sz="1600" i="1">
                            <a:solidFill>
                              <a:srgbClr val="C00000"/>
                            </a:solidFill>
                            <a:latin typeface="Cambria Math" panose="02040503050406030204" pitchFamily="18" charset="0"/>
                          </a:rPr>
                          <m:t>𝑞</m:t>
                        </m:r>
                      </m:sub>
                    </m:sSub>
                    <m:r>
                      <a:rPr lang="en-US" sz="1600">
                        <a:solidFill>
                          <a:srgbClr val="C00000"/>
                        </a:solidFill>
                        <a:latin typeface="Cambria Math" panose="02040503050406030204" pitchFamily="18" charset="0"/>
                      </a:rPr>
                      <m:t>,</m:t>
                    </m:r>
                    <m:r>
                      <a:rPr lang="en-US" sz="1600" i="1">
                        <a:solidFill>
                          <a:srgbClr val="C00000"/>
                        </a:solidFill>
                        <a:latin typeface="Cambria Math" panose="02040503050406030204" pitchFamily="18" charset="0"/>
                      </a:rPr>
                      <m:t>𝛼</m:t>
                    </m:r>
                    <m:r>
                      <a:rPr lang="en-US" sz="1600">
                        <a:solidFill>
                          <a:srgbClr val="C00000"/>
                        </a:solidFill>
                        <a:latin typeface="Cambria Math" panose="02040503050406030204" pitchFamily="18" charset="0"/>
                      </a:rPr>
                      <m:t>, </m:t>
                    </m:r>
                    <m:r>
                      <m:rPr>
                        <m:sty m:val="p"/>
                      </m:rPr>
                      <a:rPr lang="en-US" sz="1600">
                        <a:solidFill>
                          <a:srgbClr val="C00000"/>
                        </a:solidFill>
                        <a:latin typeface="Cambria Math" panose="02040503050406030204" pitchFamily="18" charset="0"/>
                      </a:rPr>
                      <m:t>g</m:t>
                    </m:r>
                  </m:oMath>
                </a14:m>
                <a:r>
                  <a:rPr lang="en-US" sz="1600" dirty="0">
                    <a:solidFill>
                      <a:srgbClr val="C00000"/>
                    </a:solidFill>
                  </a:rPr>
                  <a:t> </a:t>
                </a:r>
                <a:r>
                  <a:rPr lang="en-US" sz="1600" dirty="0"/>
                  <a:t>given the </a:t>
                </a:r>
                <a14:m>
                  <m:oMath xmlns:m="http://schemas.openxmlformats.org/officeDocument/2006/math">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𝜔</m:t>
                        </m:r>
                      </m:e>
                      <m:sub>
                        <m:r>
                          <a:rPr lang="en-US" sz="1600" i="1">
                            <a:solidFill>
                              <a:srgbClr val="C00000"/>
                            </a:solidFill>
                            <a:latin typeface="Cambria Math" panose="02040503050406030204" pitchFamily="18" charset="0"/>
                          </a:rPr>
                          <m:t>𝑟</m:t>
                        </m:r>
                      </m:sub>
                    </m:sSub>
                  </m:oMath>
                </a14:m>
                <a:endParaRPr lang="en-US" sz="1600" dirty="0"/>
              </a:p>
              <a:p>
                <a:pPr marL="457189" indent="-457189">
                  <a:lnSpc>
                    <a:spcPct val="150000"/>
                  </a:lnSpc>
                  <a:buFont typeface="+mj-lt"/>
                  <a:buAutoNum type="arabicPeriod"/>
                </a:pPr>
                <a:r>
                  <a:rPr lang="en-US" sz="1600" dirty="0"/>
                  <a:t>Update the </a:t>
                </a:r>
                <a:r>
                  <a:rPr lang="en-US" sz="1600" b="1" dirty="0"/>
                  <a:t>qubit-claw </a:t>
                </a:r>
                <a:r>
                  <a:rPr lang="en-US" sz="1600" dirty="0"/>
                  <a:t>design by scaling the cross length and claw length</a:t>
                </a:r>
              </a:p>
              <a:p>
                <a:pPr marL="457189" indent="-457189">
                  <a:lnSpc>
                    <a:spcPct val="150000"/>
                  </a:lnSpc>
                  <a:buFont typeface="+mj-lt"/>
                  <a:buAutoNum type="arabicPeriod"/>
                </a:pPr>
                <a:r>
                  <a:rPr lang="en-US" sz="1600" dirty="0"/>
                  <a:t>Filter the database to only include </a:t>
                </a:r>
                <a:r>
                  <a:rPr lang="en-US" sz="1600" b="1" dirty="0"/>
                  <a:t>cavity-claw</a:t>
                </a:r>
                <a:r>
                  <a:rPr lang="en-US" sz="1600" dirty="0"/>
                  <a:t> designs with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𝑐</m:t>
                        </m:r>
                      </m:sub>
                    </m:sSub>
                    <m:r>
                      <a:rPr lang="en-US" sz="1600" i="1">
                        <a:latin typeface="Cambria Math" panose="02040503050406030204" pitchFamily="18" charset="0"/>
                      </a:rPr>
                      <m:t> </m:t>
                    </m:r>
                  </m:oMath>
                </a14:m>
                <a:r>
                  <a:rPr lang="en-US" sz="1600" dirty="0"/>
                  <a:t>within 30% of that of the chosen </a:t>
                </a:r>
                <a:r>
                  <a:rPr lang="en-US" sz="1600" b="1" dirty="0"/>
                  <a:t>qubit-claw </a:t>
                </a:r>
                <a:r>
                  <a:rPr lang="en-US" sz="1600" dirty="0"/>
                  <a:t>design </a:t>
                </a:r>
              </a:p>
              <a:p>
                <a:pPr marL="457189" indent="-457189">
                  <a:lnSpc>
                    <a:spcPct val="150000"/>
                  </a:lnSpc>
                  <a:buFont typeface="+mj-lt"/>
                  <a:buAutoNum type="arabicPeriod"/>
                </a:pPr>
                <a:r>
                  <a:rPr lang="en-US" sz="1600" dirty="0"/>
                  <a:t>Select the </a:t>
                </a:r>
                <a:r>
                  <a:rPr lang="en-US" sz="1600" b="1" dirty="0"/>
                  <a:t>cavity-claw</a:t>
                </a:r>
                <a:r>
                  <a:rPr lang="en-US" sz="1600" dirty="0"/>
                  <a:t> design that give the closest match to </a:t>
                </a:r>
                <a14:m>
                  <m:oMath xmlns:m="http://schemas.openxmlformats.org/officeDocument/2006/math">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𝜔</m:t>
                        </m:r>
                      </m:e>
                      <m:sub>
                        <m:r>
                          <a:rPr lang="en-US" sz="1600" i="1">
                            <a:solidFill>
                              <a:srgbClr val="C00000"/>
                            </a:solidFill>
                            <a:latin typeface="Cambria Math" panose="02040503050406030204" pitchFamily="18" charset="0"/>
                          </a:rPr>
                          <m:t>𝑟</m:t>
                        </m:r>
                      </m:sub>
                    </m:sSub>
                    <m:r>
                      <a:rPr lang="en-US" sz="1600">
                        <a:solidFill>
                          <a:srgbClr val="C00000"/>
                        </a:solidFill>
                        <a:latin typeface="Cambria Math" panose="02040503050406030204" pitchFamily="18" charset="0"/>
                      </a:rPr>
                      <m:t>,</m:t>
                    </m:r>
                    <m:r>
                      <a:rPr lang="en-US" sz="1600" i="1">
                        <a:solidFill>
                          <a:srgbClr val="C00000"/>
                        </a:solidFill>
                        <a:latin typeface="Cambria Math" panose="02040503050406030204" pitchFamily="18" charset="0"/>
                      </a:rPr>
                      <m:t>𝜅</m:t>
                    </m:r>
                  </m:oMath>
                </a14:m>
                <a:r>
                  <a:rPr lang="en-US" sz="1600" dirty="0"/>
                  <a:t> given the </a:t>
                </a:r>
                <a14:m>
                  <m:oMath xmlns:m="http://schemas.openxmlformats.org/officeDocument/2006/math">
                    <m:r>
                      <m:rPr>
                        <m:sty m:val="p"/>
                      </m:rPr>
                      <a:rPr lang="en-US" sz="1600">
                        <a:solidFill>
                          <a:srgbClr val="C00000"/>
                        </a:solidFill>
                        <a:latin typeface="Cambria Math" panose="02040503050406030204" pitchFamily="18" charset="0"/>
                      </a:rPr>
                      <m:t>resonator</m:t>
                    </m:r>
                    <m:r>
                      <a:rPr lang="en-US" sz="1600">
                        <a:solidFill>
                          <a:srgbClr val="C00000"/>
                        </a:solidFill>
                        <a:latin typeface="Cambria Math" panose="02040503050406030204" pitchFamily="18" charset="0"/>
                      </a:rPr>
                      <m:t>_</m:t>
                    </m:r>
                    <m:r>
                      <m:rPr>
                        <m:sty m:val="p"/>
                      </m:rPr>
                      <a:rPr lang="en-US" sz="1600">
                        <a:solidFill>
                          <a:srgbClr val="C00000"/>
                        </a:solidFill>
                        <a:latin typeface="Cambria Math" panose="02040503050406030204" pitchFamily="18" charset="0"/>
                      </a:rPr>
                      <m:t>type</m:t>
                    </m:r>
                  </m:oMath>
                </a14:m>
                <a:endParaRPr lang="en-US" sz="1600" dirty="0"/>
              </a:p>
              <a:p>
                <a:pPr marL="457189" indent="-457189">
                  <a:lnSpc>
                    <a:spcPct val="150000"/>
                  </a:lnSpc>
                  <a:buFont typeface="+mj-lt"/>
                  <a:buAutoNum type="arabicPeriod"/>
                </a:pPr>
                <a:r>
                  <a:rPr lang="en-US" sz="1600" dirty="0"/>
                  <a:t>Update the claw length of this </a:t>
                </a:r>
                <a:r>
                  <a:rPr lang="en-US" sz="1600" b="1" dirty="0"/>
                  <a:t>cavity-claw</a:t>
                </a:r>
                <a:r>
                  <a:rPr lang="en-US" sz="1600" dirty="0"/>
                  <a:t> design with that from </a:t>
                </a:r>
                <a:r>
                  <a:rPr lang="en-US" sz="1600" u="sng" dirty="0"/>
                  <a:t>Step 3 </a:t>
                </a:r>
                <a:r>
                  <a:rPr lang="en-US" sz="1600" dirty="0"/>
                  <a:t>and scale the resonator length linearly</a:t>
                </a:r>
              </a:p>
              <a:p>
                <a:pPr marL="457189" indent="-457189">
                  <a:lnSpc>
                    <a:spcPct val="150000"/>
                  </a:lnSpc>
                  <a:buFont typeface="+mj-lt"/>
                  <a:buAutoNum type="arabicPeriod"/>
                </a:pPr>
                <a:r>
                  <a:rPr lang="en-US" sz="1600" dirty="0"/>
                  <a:t>Scale the square of the feedline coupling element characteristic dimension of this </a:t>
                </a:r>
                <a:r>
                  <a:rPr lang="en-US" sz="1600" b="1" dirty="0"/>
                  <a:t>cavity-claw</a:t>
                </a:r>
                <a:r>
                  <a:rPr lang="en-US" sz="1600" dirty="0"/>
                  <a:t> design </a:t>
                </a:r>
              </a:p>
              <a:p>
                <a:pPr marL="457189" indent="-457189">
                  <a:lnSpc>
                    <a:spcPct val="150000"/>
                  </a:lnSpc>
                  <a:buFont typeface="+mj-lt"/>
                  <a:buAutoNum type="arabicPeriod"/>
                </a:pPr>
                <a:r>
                  <a:rPr lang="en-US" sz="1600" b="1" dirty="0"/>
                  <a:t>IF</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𝑟𝑒𝑠</m:t>
                        </m:r>
                        <m:r>
                          <a:rPr lang="en-US" sz="1600" i="1">
                            <a:latin typeface="Cambria Math" panose="02040503050406030204" pitchFamily="18" charset="0"/>
                          </a:rPr>
                          <m:t>−</m:t>
                        </m:r>
                        <m:r>
                          <a:rPr lang="en-US" sz="1600" i="1">
                            <a:latin typeface="Cambria Math" panose="02040503050406030204" pitchFamily="18" charset="0"/>
                          </a:rPr>
                          <m:t>𝑓𝑙𝑖𝑛𝑒</m:t>
                        </m:r>
                      </m:sub>
                    </m:sSub>
                    <m:r>
                      <a:rPr lang="en-US" sz="1600" i="1">
                        <a:latin typeface="Cambria Math" panose="02040503050406030204" pitchFamily="18" charset="0"/>
                      </a:rPr>
                      <m:t> </m:t>
                    </m:r>
                  </m:oMath>
                </a14:m>
                <a:r>
                  <a:rPr lang="en-US" sz="1600" dirty="0"/>
                  <a:t>or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𝑐</m:t>
                        </m:r>
                      </m:sub>
                    </m:sSub>
                    <m:r>
                      <a:rPr lang="en-US" sz="1600" i="1">
                        <a:latin typeface="Cambria Math" panose="02040503050406030204" pitchFamily="18" charset="0"/>
                      </a:rPr>
                      <m:t> </m:t>
                    </m:r>
                  </m:oMath>
                </a14:m>
                <a:r>
                  <a:rPr lang="en-US" sz="1600" dirty="0"/>
                  <a:t>changes exceed 1% of total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𝑟𝑒𝑠</m:t>
                        </m:r>
                      </m:sub>
                    </m:sSub>
                  </m:oMath>
                </a14:m>
                <a:r>
                  <a:rPr lang="en-US" sz="1600" dirty="0"/>
                  <a:t> recalculate.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𝑟</m:t>
                        </m:r>
                      </m:sub>
                    </m:sSub>
                  </m:oMath>
                </a14:m>
                <a:r>
                  <a:rPr lang="en-US" sz="1600" dirty="0"/>
                  <a:t> and adjust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𝑟𝑒𝑠</m:t>
                        </m:r>
                      </m:sub>
                    </m:sSub>
                  </m:oMath>
                </a14:m>
                <a:endParaRPr lang="en-US" sz="1600" dirty="0"/>
              </a:p>
              <a:p>
                <a:pPr marL="457189" indent="-457189">
                  <a:lnSpc>
                    <a:spcPct val="150000"/>
                  </a:lnSpc>
                  <a:buFont typeface="+mj-lt"/>
                  <a:buAutoNum type="arabicPeriod"/>
                </a:pPr>
                <a:endParaRPr lang="en-US" sz="1600" dirty="0"/>
              </a:p>
              <a:p>
                <a:pPr marL="457189" indent="-457189">
                  <a:lnSpc>
                    <a:spcPct val="150000"/>
                  </a:lnSpc>
                  <a:buFont typeface="+mj-lt"/>
                  <a:buAutoNum type="arabicPeriod"/>
                </a:pPr>
                <a:endParaRPr lang="en-US" sz="1600" dirty="0"/>
              </a:p>
            </p:txBody>
          </p:sp>
        </mc:Choice>
        <mc:Fallback xmlns="">
          <p:sp>
            <p:nvSpPr>
              <p:cNvPr id="8" name="TextBox 7">
                <a:extLst>
                  <a:ext uri="{FF2B5EF4-FFF2-40B4-BE49-F238E27FC236}">
                    <a16:creationId xmlns:a16="http://schemas.microsoft.com/office/drawing/2014/main" id="{5461A2FD-C48F-9E29-7ED5-D4C37EF47682}"/>
                  </a:ext>
                </a:extLst>
              </p:cNvPr>
              <p:cNvSpPr txBox="1">
                <a:spLocks noRot="1" noChangeAspect="1" noMove="1" noResize="1" noEditPoints="1" noAdjustHandles="1" noChangeArrowheads="1" noChangeShapeType="1" noTextEdit="1"/>
              </p:cNvSpPr>
              <p:nvPr/>
            </p:nvSpPr>
            <p:spPr>
              <a:xfrm>
                <a:off x="156646" y="908540"/>
                <a:ext cx="7112020" cy="5680722"/>
              </a:xfrm>
              <a:prstGeom prst="rect">
                <a:avLst/>
              </a:prstGeom>
              <a:blipFill>
                <a:blip r:embed="rId3"/>
                <a:stretch>
                  <a:fillRect l="-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393389B-C146-0D2F-6447-E571E570F054}"/>
              </a:ext>
            </a:extLst>
          </p:cNvPr>
          <p:cNvSpPr>
            <a:spLocks noGrp="1"/>
          </p:cNvSpPr>
          <p:nvPr>
            <p:ph type="sldNum" sz="quarter" idx="12"/>
          </p:nvPr>
        </p:nvSpPr>
        <p:spPr/>
        <p:txBody>
          <a:bodyPr/>
          <a:lstStyle/>
          <a:p>
            <a:fld id="{80D2C417-4971-C247-AACD-63BA11808A54}" type="slidenum">
              <a:rPr lang="en-US" smtClean="0"/>
              <a:t>14</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74E6322-E1A8-B335-2554-1FA995F493D5}"/>
                  </a:ext>
                </a:extLst>
              </p:cNvPr>
              <p:cNvSpPr txBox="1"/>
              <p:nvPr/>
            </p:nvSpPr>
            <p:spPr>
              <a:xfrm>
                <a:off x="7143983" y="959743"/>
                <a:ext cx="4645717" cy="4580356"/>
              </a:xfrm>
              <a:prstGeom prst="rect">
                <a:avLst/>
              </a:prstGeom>
              <a:noFill/>
            </p:spPr>
            <p:txBody>
              <a:bodyPr wrap="square" rtlCol="0">
                <a:spAutoFit/>
              </a:bodyPr>
              <a:lstStyle/>
              <a:p>
                <a:pPr>
                  <a:lnSpc>
                    <a:spcPct val="150000"/>
                  </a:lnSpc>
                </a:pPr>
                <a14:m>
                  <m:oMathPara xmlns:m="http://schemas.openxmlformats.org/officeDocument/2006/math">
                    <m:oMathParaPr>
                      <m:jc m:val="center"/>
                    </m:oMathParaPr>
                    <m:oMath xmlns:m="http://schemas.openxmlformats.org/officeDocument/2006/math">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&lt;</m:t>
                          </m:r>
                          <m:r>
                            <a:rPr lang="en-US" sz="1600" i="1">
                              <a:solidFill>
                                <a:srgbClr val="C00000"/>
                              </a:solidFill>
                              <a:latin typeface="Cambria Math" panose="02040503050406030204" pitchFamily="18" charset="0"/>
                            </a:rPr>
                            <m:t>𝜔</m:t>
                          </m:r>
                        </m:e>
                        <m:sub>
                          <m:r>
                            <a:rPr lang="en-US" sz="1600" i="1">
                              <a:solidFill>
                                <a:srgbClr val="C00000"/>
                              </a:solidFill>
                              <a:latin typeface="Cambria Math" panose="02040503050406030204" pitchFamily="18" charset="0"/>
                            </a:rPr>
                            <m:t>𝑞</m:t>
                          </m:r>
                        </m:sub>
                      </m:sSub>
                      <m:r>
                        <a:rPr lang="en-US" sz="1600">
                          <a:solidFill>
                            <a:srgbClr val="C00000"/>
                          </a:solidFill>
                          <a:latin typeface="Cambria Math" panose="02040503050406030204" pitchFamily="18" charset="0"/>
                        </a:rPr>
                        <m:t>,</m:t>
                      </m:r>
                      <m:r>
                        <a:rPr lang="en-US" sz="1600" i="1">
                          <a:solidFill>
                            <a:srgbClr val="C00000"/>
                          </a:solidFill>
                          <a:latin typeface="Cambria Math" panose="02040503050406030204" pitchFamily="18" charset="0"/>
                        </a:rPr>
                        <m:t>𝛼</m:t>
                      </m:r>
                      <m:r>
                        <a:rPr lang="en-US" sz="1600">
                          <a:solidFill>
                            <a:srgbClr val="C00000"/>
                          </a:solidFill>
                          <a:latin typeface="Cambria Math" panose="02040503050406030204" pitchFamily="18" charset="0"/>
                        </a:rPr>
                        <m:t>, </m:t>
                      </m:r>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𝜔</m:t>
                          </m:r>
                        </m:e>
                        <m:sub>
                          <m:r>
                            <a:rPr lang="en-US" sz="1600" i="1">
                              <a:solidFill>
                                <a:srgbClr val="C00000"/>
                              </a:solidFill>
                              <a:latin typeface="Cambria Math" panose="02040503050406030204" pitchFamily="18" charset="0"/>
                            </a:rPr>
                            <m:t>𝑟</m:t>
                          </m:r>
                        </m:sub>
                      </m:sSub>
                      <m:r>
                        <a:rPr lang="en-US" sz="1600">
                          <a:solidFill>
                            <a:srgbClr val="C00000"/>
                          </a:solidFill>
                          <a:latin typeface="Cambria Math" panose="02040503050406030204" pitchFamily="18" charset="0"/>
                        </a:rPr>
                        <m:t>,</m:t>
                      </m:r>
                      <m:r>
                        <a:rPr lang="en-US" sz="1600" i="1">
                          <a:solidFill>
                            <a:srgbClr val="C00000"/>
                          </a:solidFill>
                          <a:latin typeface="Cambria Math" panose="02040503050406030204" pitchFamily="18" charset="0"/>
                        </a:rPr>
                        <m:t>𝜅</m:t>
                      </m:r>
                      <m:r>
                        <a:rPr lang="en-US" sz="1600">
                          <a:solidFill>
                            <a:srgbClr val="C00000"/>
                          </a:solidFill>
                          <a:latin typeface="Cambria Math" panose="02040503050406030204" pitchFamily="18" charset="0"/>
                        </a:rPr>
                        <m:t>,</m:t>
                      </m:r>
                      <m:r>
                        <m:rPr>
                          <m:sty m:val="p"/>
                        </m:rPr>
                        <a:rPr lang="en-US" sz="1600">
                          <a:solidFill>
                            <a:srgbClr val="C00000"/>
                          </a:solidFill>
                          <a:latin typeface="Cambria Math" panose="02040503050406030204" pitchFamily="18" charset="0"/>
                        </a:rPr>
                        <m:t>g</m:t>
                      </m:r>
                      <m:r>
                        <a:rPr lang="en-US" sz="1600">
                          <a:solidFill>
                            <a:srgbClr val="C00000"/>
                          </a:solidFill>
                          <a:latin typeface="Cambria Math" panose="02040503050406030204" pitchFamily="18" charset="0"/>
                        </a:rPr>
                        <m:t>,</m:t>
                      </m:r>
                      <m:r>
                        <m:rPr>
                          <m:sty m:val="p"/>
                        </m:rPr>
                        <a:rPr lang="en-US" sz="1600">
                          <a:solidFill>
                            <a:srgbClr val="C00000"/>
                          </a:solidFill>
                          <a:latin typeface="Cambria Math" panose="02040503050406030204" pitchFamily="18" charset="0"/>
                        </a:rPr>
                        <m:t>resonator</m:t>
                      </m:r>
                      <m:r>
                        <a:rPr lang="en-US" sz="1600">
                          <a:solidFill>
                            <a:srgbClr val="C00000"/>
                          </a:solidFill>
                          <a:latin typeface="Cambria Math" panose="02040503050406030204" pitchFamily="18" charset="0"/>
                        </a:rPr>
                        <m:t>_</m:t>
                      </m:r>
                      <m:r>
                        <m:rPr>
                          <m:sty m:val="p"/>
                        </m:rPr>
                        <a:rPr lang="en-US" sz="1600">
                          <a:solidFill>
                            <a:srgbClr val="C00000"/>
                          </a:solidFill>
                          <a:latin typeface="Cambria Math" panose="02040503050406030204" pitchFamily="18" charset="0"/>
                        </a:rPr>
                        <m:t>type</m:t>
                      </m:r>
                      <m:r>
                        <a:rPr lang="en-US" sz="1600">
                          <a:solidFill>
                            <a:srgbClr val="C00000"/>
                          </a:solidFill>
                          <a:latin typeface="Cambria Math" panose="02040503050406030204" pitchFamily="18" charset="0"/>
                        </a:rPr>
                        <m:t>&gt; </m:t>
                      </m:r>
                    </m:oMath>
                  </m:oMathPara>
                </a14:m>
                <a:endParaRPr lang="en-US" sz="1600" dirty="0"/>
              </a:p>
              <a:p>
                <a:pPr>
                  <a:lnSpc>
                    <a:spcPct val="150000"/>
                  </a:lnSpc>
                </a:pPr>
                <a:endParaRPr lang="en-US" sz="1600" dirty="0"/>
              </a:p>
              <a:p>
                <a:pPr algn="ctr">
                  <a:lnSpc>
                    <a:spcPct val="150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𝑥𝑚𝑜𝑛</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𝑥𝑚𝑜𝑛</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𝛼</m:t>
                          </m:r>
                        </m:e>
                        <m:sub>
                          <m:r>
                            <a:rPr lang="en-US" sz="1600" i="1">
                              <a:latin typeface="Cambria Math" panose="02040503050406030204" pitchFamily="18" charset="0"/>
                            </a:rPr>
                            <m:t>𝑠𝑖𝑚</m:t>
                          </m:r>
                        </m:sub>
                      </m:sSub>
                      <m:r>
                        <a:rPr lang="en-US" sz="1600" i="1">
                          <a:latin typeface="Cambria Math" panose="02040503050406030204" pitchFamily="18" charset="0"/>
                        </a:rPr>
                        <m:t>/</m:t>
                      </m:r>
                      <m:r>
                        <a:rPr lang="en-US" sz="1600" i="1">
                          <a:solidFill>
                            <a:srgbClr val="C00000"/>
                          </a:solidFill>
                          <a:latin typeface="Cambria Math" panose="02040503050406030204" pitchFamily="18" charset="0"/>
                        </a:rPr>
                        <m:t>𝛼</m:t>
                      </m:r>
                      <m:r>
                        <a:rPr lang="en-US" sz="1600" i="1">
                          <a:latin typeface="Cambria Math" panose="02040503050406030204" pitchFamily="18" charset="0"/>
                        </a:rPr>
                        <m:t>)</m:t>
                      </m:r>
                    </m:oMath>
                  </m:oMathPara>
                </a14:m>
                <a:endParaRPr lang="en-US" sz="1600" dirty="0"/>
              </a:p>
              <a:p>
                <a:pPr algn="ctr">
                  <a:lnSpc>
                    <a:spcPct val="150000"/>
                  </a:lnSpc>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𝑐𝑙𝑎𝑤</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𝑐𝑙𝑎𝑤</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𝛼</m:t>
                        </m:r>
                      </m:e>
                      <m:sub>
                        <m:r>
                          <a:rPr lang="en-US" sz="1600" i="1">
                            <a:latin typeface="Cambria Math" panose="02040503050406030204" pitchFamily="18" charset="0"/>
                          </a:rPr>
                          <m:t>𝑠𝑖𝑚</m:t>
                        </m:r>
                      </m:sub>
                    </m:sSub>
                    <m:r>
                      <a:rPr lang="en-US" sz="1600" i="1">
                        <a:latin typeface="Cambria Math" panose="02040503050406030204" pitchFamily="18" charset="0"/>
                      </a:rPr>
                      <m:t>/</m:t>
                    </m:r>
                    <m:r>
                      <a:rPr lang="en-US" sz="1600" i="1">
                        <a:solidFill>
                          <a:srgbClr val="C00000"/>
                        </a:solidFill>
                        <a:latin typeface="Cambria Math" panose="02040503050406030204" pitchFamily="18" charset="0"/>
                      </a:rPr>
                      <m:t>𝛼</m:t>
                    </m:r>
                    <m:r>
                      <a:rPr lang="en-US" sz="1600" i="1">
                        <a:latin typeface="Cambria Math" panose="02040503050406030204" pitchFamily="18" charset="0"/>
                      </a:rPr>
                      <m:t>)</m:t>
                    </m:r>
                  </m:oMath>
                </a14:m>
                <a:r>
                  <a:rPr lang="en-US" sz="1600" dirty="0"/>
                  <a:t> </a:t>
                </a:r>
                <a14:m>
                  <m:oMath xmlns:m="http://schemas.openxmlformats.org/officeDocument/2006/math">
                    <m:r>
                      <a:rPr lang="en-US" sz="1600" i="1">
                        <a:latin typeface="Cambria Math" panose="02040503050406030204" pitchFamily="18" charset="0"/>
                      </a:rPr>
                      <m:t>(</m:t>
                    </m:r>
                    <m:r>
                      <a:rPr lang="en-US" sz="1600" i="1">
                        <a:solidFill>
                          <a:srgbClr val="C00000"/>
                        </a:solidFill>
                        <a:latin typeface="Cambria Math" panose="02040503050406030204" pitchFamily="18" charset="0"/>
                      </a:rPr>
                      <m:t>𝑔</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𝑔</m:t>
                        </m:r>
                      </m:e>
                      <m:sub>
                        <m:r>
                          <a:rPr lang="en-US" sz="1600" i="1">
                            <a:latin typeface="Cambria Math" panose="02040503050406030204" pitchFamily="18" charset="0"/>
                          </a:rPr>
                          <m:t>𝑠𝑖𝑚</m:t>
                        </m:r>
                      </m:sub>
                    </m:sSub>
                    <m:r>
                      <a:rPr lang="en-US" sz="1600" i="1">
                        <a:latin typeface="Cambria Math" panose="02040503050406030204" pitchFamily="18" charset="0"/>
                      </a:rPr>
                      <m:t>)</m:t>
                    </m:r>
                  </m:oMath>
                </a14:m>
                <a:endParaRPr lang="en-US" sz="1600" dirty="0"/>
              </a:p>
              <a:p>
                <a:pPr algn="ctr">
                  <a:lnSpc>
                    <a:spcPct val="150000"/>
                  </a:lnSpc>
                </a:pPr>
                <a:endParaRPr lang="en-US" sz="1600" dirty="0"/>
              </a:p>
              <a:p>
                <a:pPr algn="ctr">
                  <a:lnSpc>
                    <a:spcPct val="150000"/>
                  </a:lnSpc>
                </a:pPr>
                <a:endParaRPr lang="en-US" sz="1600" dirty="0"/>
              </a:p>
              <a:p>
                <a:pPr algn="ctr">
                  <a:lnSpc>
                    <a:spcPct val="150000"/>
                  </a:lnSpc>
                </a:pPr>
                <a:endParaRPr lang="en-US" sz="1600" dirty="0"/>
              </a:p>
              <a:p>
                <a:pPr algn="ctr">
                  <a:lnSpc>
                    <a:spcPct val="150000"/>
                  </a:lnSpc>
                </a:pPr>
                <a:endParaRPr lang="en-US" sz="1600" dirty="0"/>
              </a:p>
              <a:p>
                <a:pPr algn="ctr">
                  <a:lnSpc>
                    <a:spcPct val="150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𝑟𝑒𝑠</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𝑟𝑒𝑠</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𝑟</m:t>
                          </m:r>
                        </m:sub>
                      </m:sSub>
                      <m:r>
                        <a:rPr lang="en-US" sz="1600" i="1">
                          <a:latin typeface="Cambria Math" panose="02040503050406030204" pitchFamily="18" charset="0"/>
                        </a:rPr>
                        <m:t>/</m:t>
                      </m:r>
                      <m:sSub>
                        <m:sSubPr>
                          <m:ctrlPr>
                            <a:rPr lang="en-US" sz="1600" i="1">
                              <a:solidFill>
                                <a:srgbClr val="C00000"/>
                              </a:solidFill>
                              <a:latin typeface="Cambria Math" panose="02040503050406030204" pitchFamily="18" charset="0"/>
                            </a:rPr>
                          </m:ctrlPr>
                        </m:sSubPr>
                        <m:e>
                          <m:r>
                            <a:rPr lang="en-US" sz="1600" i="1">
                              <a:solidFill>
                                <a:srgbClr val="C00000"/>
                              </a:solidFill>
                              <a:latin typeface="Cambria Math" panose="02040503050406030204" pitchFamily="18" charset="0"/>
                            </a:rPr>
                            <m:t>𝜔</m:t>
                          </m:r>
                        </m:e>
                        <m:sub>
                          <m:r>
                            <a:rPr lang="en-US" sz="1600" i="1">
                              <a:solidFill>
                                <a:srgbClr val="C00000"/>
                              </a:solidFill>
                              <a:latin typeface="Cambria Math" panose="02040503050406030204" pitchFamily="18" charset="0"/>
                            </a:rPr>
                            <m:t>𝑟</m:t>
                          </m:r>
                        </m:sub>
                      </m:sSub>
                      <m:r>
                        <a:rPr lang="en-US" sz="1600" i="1">
                          <a:latin typeface="Cambria Math" panose="02040503050406030204" pitchFamily="18" charset="0"/>
                        </a:rPr>
                        <m:t>)</m:t>
                      </m:r>
                    </m:oMath>
                  </m:oMathPara>
                </a14:m>
                <a:endParaRPr lang="en-US" sz="1600" dirty="0"/>
              </a:p>
              <a:p>
                <a:pPr algn="ctr">
                  <a:lnSpc>
                    <a:spcPct val="150000"/>
                  </a:lnSpc>
                </a:pPr>
                <a:endParaRPr lang="en-US" sz="1600" dirty="0"/>
              </a:p>
              <a:p>
                <a:pPr algn="ctr">
                  <a:lnSpc>
                    <a:spcPct val="150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𝑓𝑙𝑖𝑛𝑒</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𝑓𝑙𝑖𝑛𝑒</m:t>
                          </m:r>
                        </m:sub>
                      </m:sSub>
                      <m:r>
                        <a:rPr lang="en-US" sz="1600" i="1">
                          <a:latin typeface="Cambria Math" panose="02040503050406030204" pitchFamily="18" charset="0"/>
                        </a:rPr>
                        <m:t> ∗√(</m:t>
                      </m:r>
                      <m:r>
                        <a:rPr lang="en-US" sz="1600" i="1">
                          <a:solidFill>
                            <a:srgbClr val="C00000"/>
                          </a:solidFill>
                          <a:latin typeface="Cambria Math" panose="02040503050406030204" pitchFamily="18" charset="0"/>
                        </a:rPr>
                        <m:t>𝜅</m:t>
                      </m:r>
                      <m:r>
                        <a:rPr lang="en-US" sz="1600" i="1">
                          <a:latin typeface="Cambria Math" panose="02040503050406030204" pitchFamily="18" charset="0"/>
                        </a:rPr>
                        <m:t>/</m:t>
                      </m:r>
                      <m:r>
                        <a:rPr lang="en-US" sz="1600" i="1">
                          <a:latin typeface="Cambria Math" panose="02040503050406030204" pitchFamily="18" charset="0"/>
                        </a:rPr>
                        <m:t>𝜅</m:t>
                      </m:r>
                      <m:r>
                        <a:rPr lang="en-US" sz="1600" i="1">
                          <a:latin typeface="Cambria Math" panose="02040503050406030204" pitchFamily="18" charset="0"/>
                        </a:rPr>
                        <m:t>)</m:t>
                      </m:r>
                    </m:oMath>
                  </m:oMathPara>
                </a14:m>
                <a:endParaRPr lang="en-US" sz="1600" dirty="0"/>
              </a:p>
              <a:p>
                <a:pPr algn="ctr">
                  <a:lnSpc>
                    <a:spcPct val="150000"/>
                  </a:lnSpc>
                </a:pPr>
                <a:endParaRPr lang="en-US" sz="1600" dirty="0"/>
              </a:p>
            </p:txBody>
          </p:sp>
        </mc:Choice>
        <mc:Fallback xmlns="">
          <p:sp>
            <p:nvSpPr>
              <p:cNvPr id="10" name="TextBox 9">
                <a:extLst>
                  <a:ext uri="{FF2B5EF4-FFF2-40B4-BE49-F238E27FC236}">
                    <a16:creationId xmlns:a16="http://schemas.microsoft.com/office/drawing/2014/main" id="{574E6322-E1A8-B335-2554-1FA995F493D5}"/>
                  </a:ext>
                </a:extLst>
              </p:cNvPr>
              <p:cNvSpPr txBox="1">
                <a:spLocks noRot="1" noChangeAspect="1" noMove="1" noResize="1" noEditPoints="1" noAdjustHandles="1" noChangeArrowheads="1" noChangeShapeType="1" noTextEdit="1"/>
              </p:cNvSpPr>
              <p:nvPr/>
            </p:nvSpPr>
            <p:spPr>
              <a:xfrm>
                <a:off x="7143983" y="959743"/>
                <a:ext cx="4645717" cy="458035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691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blinds(horizontal)">
                                      <p:cBhvr>
                                        <p:cTn id="10" dur="500"/>
                                        <p:tgtEl>
                                          <p:spTgt spid="8">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blinds(horizontal)">
                                      <p:cBhvr>
                                        <p:cTn id="13" dur="500"/>
                                        <p:tgtEl>
                                          <p:spTgt spid="8">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blinds(horizontal)">
                                      <p:cBhvr>
                                        <p:cTn id="16" dur="500"/>
                                        <p:tgtEl>
                                          <p:spTgt spid="8">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blinds(horizontal)">
                                      <p:cBhvr>
                                        <p:cTn id="19" dur="500"/>
                                        <p:tgtEl>
                                          <p:spTgt spid="8">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blinds(horizontal)">
                                      <p:cBhvr>
                                        <p:cTn id="22" dur="500"/>
                                        <p:tgtEl>
                                          <p:spTgt spid="8">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blinds(horizontal)">
                                      <p:cBhvr>
                                        <p:cTn id="25" dur="500"/>
                                        <p:tgtEl>
                                          <p:spTgt spid="8">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blinds(horizontal)">
                                      <p:cBhvr>
                                        <p:cTn id="28" dur="500"/>
                                        <p:tgtEl>
                                          <p:spTgt spid="8">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blinds(horizontal)">
                                      <p:cBhvr>
                                        <p:cTn id="31" dur="500"/>
                                        <p:tgtEl>
                                          <p:spTgt spid="10">
                                            <p:txEl>
                                              <p:pRg st="0" end="0"/>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Effect transition="in" filter="blinds(horizontal)">
                                      <p:cBhvr>
                                        <p:cTn id="34" dur="500"/>
                                        <p:tgtEl>
                                          <p:spTgt spid="10">
                                            <p:txEl>
                                              <p:pRg st="2" end="2"/>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blinds(horizontal)">
                                      <p:cBhvr>
                                        <p:cTn id="37" dur="500"/>
                                        <p:tgtEl>
                                          <p:spTgt spid="10">
                                            <p:txEl>
                                              <p:pRg st="3" end="3"/>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10">
                                            <p:txEl>
                                              <p:pRg st="8" end="8"/>
                                            </p:txEl>
                                          </p:spTgt>
                                        </p:tgtEl>
                                        <p:attrNameLst>
                                          <p:attrName>style.visibility</p:attrName>
                                        </p:attrNameLst>
                                      </p:cBhvr>
                                      <p:to>
                                        <p:strVal val="visible"/>
                                      </p:to>
                                    </p:set>
                                    <p:animEffect transition="in" filter="blinds(horizontal)">
                                      <p:cBhvr>
                                        <p:cTn id="40" dur="500"/>
                                        <p:tgtEl>
                                          <p:spTgt spid="10">
                                            <p:txEl>
                                              <p:pRg st="8" end="8"/>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animEffect transition="in" filter="blinds(horizontal)">
                                      <p:cBhvr>
                                        <p:cTn id="43"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426CF4B-5B71-DEBB-8C48-75860385120C}"/>
              </a:ext>
            </a:extLst>
          </p:cNvPr>
          <p:cNvSpPr txBox="1">
            <a:spLocks/>
          </p:cNvSpPr>
          <p:nvPr/>
        </p:nvSpPr>
        <p:spPr>
          <a:xfrm>
            <a:off x="299523" y="194537"/>
            <a:ext cx="5936079"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Interpolation Algorithm Validation</a:t>
            </a:r>
          </a:p>
          <a:p>
            <a:endParaRPr lang="en-US" dirty="0"/>
          </a:p>
        </p:txBody>
      </p:sp>
      <p:grpSp>
        <p:nvGrpSpPr>
          <p:cNvPr id="16" name="Google Shape;155;p19">
            <a:extLst>
              <a:ext uri="{FF2B5EF4-FFF2-40B4-BE49-F238E27FC236}">
                <a16:creationId xmlns:a16="http://schemas.microsoft.com/office/drawing/2014/main" id="{4443C703-678D-6A0A-5E4D-0C62C7A79C1C}"/>
              </a:ext>
            </a:extLst>
          </p:cNvPr>
          <p:cNvGrpSpPr/>
          <p:nvPr/>
        </p:nvGrpSpPr>
        <p:grpSpPr>
          <a:xfrm>
            <a:off x="402300" y="-7159"/>
            <a:ext cx="11387400" cy="85376"/>
            <a:chOff x="402336" y="402336"/>
            <a:chExt cx="11387400" cy="183000"/>
          </a:xfrm>
        </p:grpSpPr>
        <p:sp>
          <p:nvSpPr>
            <p:cNvPr id="21" name="Google Shape;156;p19">
              <a:extLst>
                <a:ext uri="{FF2B5EF4-FFF2-40B4-BE49-F238E27FC236}">
                  <a16:creationId xmlns:a16="http://schemas.microsoft.com/office/drawing/2014/main" id="{4DD8B419-1FBE-A2A7-A074-4C3312540178}"/>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3" name="Google Shape;157;p19">
              <a:extLst>
                <a:ext uri="{FF2B5EF4-FFF2-40B4-BE49-F238E27FC236}">
                  <a16:creationId xmlns:a16="http://schemas.microsoft.com/office/drawing/2014/main" id="{4A685B02-402F-7E0B-800C-2223D4FBF833}"/>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4" name="Google Shape;158;p19">
              <a:extLst>
                <a:ext uri="{FF2B5EF4-FFF2-40B4-BE49-F238E27FC236}">
                  <a16:creationId xmlns:a16="http://schemas.microsoft.com/office/drawing/2014/main" id="{EAF4530C-D66B-AA16-5B0E-581A4C9028FC}"/>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4" name="Slide Number Placeholder 3">
            <a:extLst>
              <a:ext uri="{FF2B5EF4-FFF2-40B4-BE49-F238E27FC236}">
                <a16:creationId xmlns:a16="http://schemas.microsoft.com/office/drawing/2014/main" id="{7393389B-C146-0D2F-6447-E571E570F054}"/>
              </a:ext>
            </a:extLst>
          </p:cNvPr>
          <p:cNvSpPr>
            <a:spLocks noGrp="1"/>
          </p:cNvSpPr>
          <p:nvPr>
            <p:ph type="sldNum" sz="quarter" idx="12"/>
          </p:nvPr>
        </p:nvSpPr>
        <p:spPr/>
        <p:txBody>
          <a:bodyPr/>
          <a:lstStyle/>
          <a:p>
            <a:fld id="{80D2C417-4971-C247-AACD-63BA11808A54}" type="slidenum">
              <a:rPr lang="en-US" smtClean="0"/>
              <a:t>15</a:t>
            </a:fld>
            <a:endParaRPr lang="en-US" dirty="0"/>
          </a:p>
        </p:txBody>
      </p:sp>
      <p:grpSp>
        <p:nvGrpSpPr>
          <p:cNvPr id="19" name="Group 18">
            <a:extLst>
              <a:ext uri="{FF2B5EF4-FFF2-40B4-BE49-F238E27FC236}">
                <a16:creationId xmlns:a16="http://schemas.microsoft.com/office/drawing/2014/main" id="{9DE9CA06-5882-5A68-73AF-C94A94373A61}"/>
              </a:ext>
            </a:extLst>
          </p:cNvPr>
          <p:cNvGrpSpPr/>
          <p:nvPr/>
        </p:nvGrpSpPr>
        <p:grpSpPr>
          <a:xfrm>
            <a:off x="738803" y="1826787"/>
            <a:ext cx="10714320" cy="4389120"/>
            <a:chOff x="925352" y="814011"/>
            <a:chExt cx="8035740" cy="3291840"/>
          </a:xfrm>
        </p:grpSpPr>
        <p:pic>
          <p:nvPicPr>
            <p:cNvPr id="6" name="Picture 5" descr="A graph with numbers and symbols&#10;&#10;Description automatically generated">
              <a:extLst>
                <a:ext uri="{FF2B5EF4-FFF2-40B4-BE49-F238E27FC236}">
                  <a16:creationId xmlns:a16="http://schemas.microsoft.com/office/drawing/2014/main" id="{13E42FEE-8CDE-76F0-D10A-BD8D4622158C}"/>
                </a:ext>
              </a:extLst>
            </p:cNvPr>
            <p:cNvPicPr>
              <a:picLocks noChangeAspect="1"/>
            </p:cNvPicPr>
            <p:nvPr/>
          </p:nvPicPr>
          <p:blipFill>
            <a:blip r:embed="rId3"/>
            <a:stretch>
              <a:fillRect/>
            </a:stretch>
          </p:blipFill>
          <p:spPr>
            <a:xfrm>
              <a:off x="4571972" y="814011"/>
              <a:ext cx="4389120" cy="3291840"/>
            </a:xfrm>
            <a:prstGeom prst="rect">
              <a:avLst/>
            </a:prstGeom>
          </p:spPr>
        </p:pic>
        <p:pic>
          <p:nvPicPr>
            <p:cNvPr id="13" name="Picture 12">
              <a:extLst>
                <a:ext uri="{FF2B5EF4-FFF2-40B4-BE49-F238E27FC236}">
                  <a16:creationId xmlns:a16="http://schemas.microsoft.com/office/drawing/2014/main" id="{9CB8192C-344E-1169-936E-06342BB47123}"/>
                </a:ext>
              </a:extLst>
            </p:cNvPr>
            <p:cNvPicPr>
              <a:picLocks noChangeAspect="1"/>
            </p:cNvPicPr>
            <p:nvPr/>
          </p:nvPicPr>
          <p:blipFill>
            <a:blip r:embed="rId4"/>
            <a:stretch>
              <a:fillRect/>
            </a:stretch>
          </p:blipFill>
          <p:spPr>
            <a:xfrm>
              <a:off x="925352" y="814011"/>
              <a:ext cx="3565497" cy="3149143"/>
            </a:xfrm>
            <a:prstGeom prst="rect">
              <a:avLst/>
            </a:prstGeom>
          </p:spPr>
        </p:pic>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A310A00-FDC3-6D39-BF1E-6963F3EB016B}"/>
                  </a:ext>
                </a:extLst>
              </p:cNvPr>
              <p:cNvSpPr txBox="1"/>
              <p:nvPr/>
            </p:nvSpPr>
            <p:spPr>
              <a:xfrm>
                <a:off x="336176" y="955275"/>
                <a:ext cx="10685925" cy="695190"/>
              </a:xfrm>
              <a:prstGeom prst="rect">
                <a:avLst/>
              </a:prstGeom>
              <a:noFill/>
            </p:spPr>
            <p:txBody>
              <a:bodyPr wrap="square" rtlCol="0">
                <a:spAutoFit/>
              </a:bodyPr>
              <a:lstStyle/>
              <a:p>
                <a:pPr marL="285744" indent="-285744">
                  <a:buFont typeface="Arial" panose="020B0604020202020204" pitchFamily="34" charset="0"/>
                  <a:buChar char="•"/>
                </a:pPr>
                <a:r>
                  <a:rPr lang="en-US" sz="1867" dirty="0"/>
                  <a:t>Choose Target </a:t>
                </a:r>
                <a14:m>
                  <m:oMath xmlns:m="http://schemas.openxmlformats.org/officeDocument/2006/math">
                    <m:acc>
                      <m:accPr>
                        <m:chr m:val="̂"/>
                        <m:ctrlPr>
                          <a:rPr lang="en-US" sz="1867" i="1" dirty="0">
                            <a:latin typeface="Cambria Math" panose="02040503050406030204" pitchFamily="18" charset="0"/>
                          </a:rPr>
                        </m:ctrlPr>
                      </m:accPr>
                      <m:e>
                        <m:r>
                          <a:rPr lang="en-US" sz="1867" i="1" dirty="0">
                            <a:latin typeface="Cambria Math" panose="02040503050406030204" pitchFamily="18" charset="0"/>
                          </a:rPr>
                          <m:t>𝐻</m:t>
                        </m:r>
                      </m:e>
                    </m:acc>
                  </m:oMath>
                </a14:m>
                <a:r>
                  <a:rPr lang="en-US" sz="1867" dirty="0"/>
                  <a:t> point</a:t>
                </a:r>
              </a:p>
              <a:p>
                <a:pPr marL="285744" indent="-285744">
                  <a:buFont typeface="Arial" panose="020B0604020202020204" pitchFamily="34" charset="0"/>
                  <a:buChar char="•"/>
                </a:pPr>
                <a:endParaRPr lang="en-US" sz="2000" dirty="0"/>
              </a:p>
            </p:txBody>
          </p:sp>
        </mc:Choice>
        <mc:Fallback xmlns="">
          <p:sp>
            <p:nvSpPr>
              <p:cNvPr id="25" name="TextBox 24">
                <a:extLst>
                  <a:ext uri="{FF2B5EF4-FFF2-40B4-BE49-F238E27FC236}">
                    <a16:creationId xmlns:a16="http://schemas.microsoft.com/office/drawing/2014/main" id="{3A310A00-FDC3-6D39-BF1E-6963F3EB016B}"/>
                  </a:ext>
                </a:extLst>
              </p:cNvPr>
              <p:cNvSpPr txBox="1">
                <a:spLocks noRot="1" noChangeAspect="1" noMove="1" noResize="1" noEditPoints="1" noAdjustHandles="1" noChangeArrowheads="1" noChangeShapeType="1" noTextEdit="1"/>
              </p:cNvSpPr>
              <p:nvPr/>
            </p:nvSpPr>
            <p:spPr>
              <a:xfrm>
                <a:off x="336176" y="955275"/>
                <a:ext cx="10685925" cy="695190"/>
              </a:xfrm>
              <a:prstGeom prst="rect">
                <a:avLst/>
              </a:prstGeom>
              <a:blipFill>
                <a:blip r:embed="rId5"/>
                <a:stretch>
                  <a:fillRect l="-356" t="-5357"/>
                </a:stretch>
              </a:blipFill>
            </p:spPr>
            <p:txBody>
              <a:bodyPr/>
              <a:lstStyle/>
              <a:p>
                <a:r>
                  <a:rPr lang="en-US">
                    <a:noFill/>
                  </a:rPr>
                  <a:t> </a:t>
                </a:r>
              </a:p>
            </p:txBody>
          </p:sp>
        </mc:Fallback>
      </mc:AlternateContent>
    </p:spTree>
    <p:extLst>
      <p:ext uri="{BB962C8B-B14F-4D97-AF65-F5344CB8AC3E}">
        <p14:creationId xmlns:p14="http://schemas.microsoft.com/office/powerpoint/2010/main" val="818988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426CF4B-5B71-DEBB-8C48-75860385120C}"/>
              </a:ext>
            </a:extLst>
          </p:cNvPr>
          <p:cNvSpPr txBox="1">
            <a:spLocks/>
          </p:cNvSpPr>
          <p:nvPr/>
        </p:nvSpPr>
        <p:spPr>
          <a:xfrm>
            <a:off x="299523" y="194537"/>
            <a:ext cx="5936079"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Interpolation Algorithm Validation</a:t>
            </a:r>
          </a:p>
          <a:p>
            <a:endParaRPr lang="en-US" dirty="0"/>
          </a:p>
        </p:txBody>
      </p:sp>
      <p:grpSp>
        <p:nvGrpSpPr>
          <p:cNvPr id="16" name="Google Shape;155;p19">
            <a:extLst>
              <a:ext uri="{FF2B5EF4-FFF2-40B4-BE49-F238E27FC236}">
                <a16:creationId xmlns:a16="http://schemas.microsoft.com/office/drawing/2014/main" id="{4443C703-678D-6A0A-5E4D-0C62C7A79C1C}"/>
              </a:ext>
            </a:extLst>
          </p:cNvPr>
          <p:cNvGrpSpPr/>
          <p:nvPr/>
        </p:nvGrpSpPr>
        <p:grpSpPr>
          <a:xfrm>
            <a:off x="402300" y="-7159"/>
            <a:ext cx="11387400" cy="85376"/>
            <a:chOff x="402336" y="402336"/>
            <a:chExt cx="11387400" cy="183000"/>
          </a:xfrm>
        </p:grpSpPr>
        <p:sp>
          <p:nvSpPr>
            <p:cNvPr id="21" name="Google Shape;156;p19">
              <a:extLst>
                <a:ext uri="{FF2B5EF4-FFF2-40B4-BE49-F238E27FC236}">
                  <a16:creationId xmlns:a16="http://schemas.microsoft.com/office/drawing/2014/main" id="{4DD8B419-1FBE-A2A7-A074-4C3312540178}"/>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3" name="Google Shape;157;p19">
              <a:extLst>
                <a:ext uri="{FF2B5EF4-FFF2-40B4-BE49-F238E27FC236}">
                  <a16:creationId xmlns:a16="http://schemas.microsoft.com/office/drawing/2014/main" id="{4A685B02-402F-7E0B-800C-2223D4FBF833}"/>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4" name="Google Shape;158;p19">
              <a:extLst>
                <a:ext uri="{FF2B5EF4-FFF2-40B4-BE49-F238E27FC236}">
                  <a16:creationId xmlns:a16="http://schemas.microsoft.com/office/drawing/2014/main" id="{EAF4530C-D66B-AA16-5B0E-581A4C9028FC}"/>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4" name="Slide Number Placeholder 3">
            <a:extLst>
              <a:ext uri="{FF2B5EF4-FFF2-40B4-BE49-F238E27FC236}">
                <a16:creationId xmlns:a16="http://schemas.microsoft.com/office/drawing/2014/main" id="{7393389B-C146-0D2F-6447-E571E570F054}"/>
              </a:ext>
            </a:extLst>
          </p:cNvPr>
          <p:cNvSpPr>
            <a:spLocks noGrp="1"/>
          </p:cNvSpPr>
          <p:nvPr>
            <p:ph type="sldNum" sz="quarter" idx="12"/>
          </p:nvPr>
        </p:nvSpPr>
        <p:spPr/>
        <p:txBody>
          <a:bodyPr/>
          <a:lstStyle/>
          <a:p>
            <a:fld id="{80D2C417-4971-C247-AACD-63BA11808A54}" type="slidenum">
              <a:rPr lang="en-US" smtClean="0"/>
              <a:t>16</a:t>
            </a:fld>
            <a:endParaRPr lang="en-US" dirty="0"/>
          </a:p>
        </p:txBody>
      </p:sp>
      <p:grpSp>
        <p:nvGrpSpPr>
          <p:cNvPr id="7" name="Group 6">
            <a:extLst>
              <a:ext uri="{FF2B5EF4-FFF2-40B4-BE49-F238E27FC236}">
                <a16:creationId xmlns:a16="http://schemas.microsoft.com/office/drawing/2014/main" id="{83CEC068-A0E4-3DC6-21FB-EB4D53FACB3E}"/>
              </a:ext>
            </a:extLst>
          </p:cNvPr>
          <p:cNvGrpSpPr/>
          <p:nvPr/>
        </p:nvGrpSpPr>
        <p:grpSpPr>
          <a:xfrm>
            <a:off x="743712" y="1828800"/>
            <a:ext cx="10704576" cy="4389120"/>
            <a:chOff x="597171" y="1033272"/>
            <a:chExt cx="8028432" cy="3291840"/>
          </a:xfrm>
        </p:grpSpPr>
        <p:pic>
          <p:nvPicPr>
            <p:cNvPr id="9" name="Picture 8" descr="A graph with numbers and a red x&#10;&#10;Description automatically generated">
              <a:extLst>
                <a:ext uri="{FF2B5EF4-FFF2-40B4-BE49-F238E27FC236}">
                  <a16:creationId xmlns:a16="http://schemas.microsoft.com/office/drawing/2014/main" id="{6D381A4D-FEED-74C6-2BEE-C7234E2CCBFB}"/>
                </a:ext>
              </a:extLst>
            </p:cNvPr>
            <p:cNvPicPr>
              <a:picLocks noChangeAspect="1"/>
            </p:cNvPicPr>
            <p:nvPr/>
          </p:nvPicPr>
          <p:blipFill>
            <a:blip r:embed="rId3"/>
            <a:stretch>
              <a:fillRect/>
            </a:stretch>
          </p:blipFill>
          <p:spPr>
            <a:xfrm>
              <a:off x="4236483" y="1033272"/>
              <a:ext cx="4389120" cy="3291840"/>
            </a:xfrm>
            <a:prstGeom prst="rect">
              <a:avLst/>
            </a:prstGeom>
          </p:spPr>
        </p:pic>
        <p:pic>
          <p:nvPicPr>
            <p:cNvPr id="13" name="Picture 12">
              <a:extLst>
                <a:ext uri="{FF2B5EF4-FFF2-40B4-BE49-F238E27FC236}">
                  <a16:creationId xmlns:a16="http://schemas.microsoft.com/office/drawing/2014/main" id="{2FD855AA-4231-CDAF-09B1-6C0426FA129A}"/>
                </a:ext>
              </a:extLst>
            </p:cNvPr>
            <p:cNvPicPr>
              <a:picLocks noChangeAspect="1"/>
            </p:cNvPicPr>
            <p:nvPr/>
          </p:nvPicPr>
          <p:blipFill>
            <a:blip r:embed="rId4"/>
            <a:stretch>
              <a:fillRect/>
            </a:stretch>
          </p:blipFill>
          <p:spPr>
            <a:xfrm>
              <a:off x="597171" y="1033272"/>
              <a:ext cx="3557016" cy="3141652"/>
            </a:xfrm>
            <a:prstGeom prst="rect">
              <a:avLst/>
            </a:prstGeom>
          </p:spPr>
        </p:pic>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D39C4C1-6A18-781F-C117-D5FC1BF0F44E}"/>
                  </a:ext>
                </a:extLst>
              </p:cNvPr>
              <p:cNvSpPr txBox="1"/>
              <p:nvPr/>
            </p:nvSpPr>
            <p:spPr>
              <a:xfrm>
                <a:off x="336176" y="955275"/>
                <a:ext cx="10685925" cy="695190"/>
              </a:xfrm>
              <a:prstGeom prst="rect">
                <a:avLst/>
              </a:prstGeom>
              <a:noFill/>
            </p:spPr>
            <p:txBody>
              <a:bodyPr wrap="square" rtlCol="0">
                <a:spAutoFit/>
              </a:bodyPr>
              <a:lstStyle/>
              <a:p>
                <a:pPr marL="285744" indent="-285744">
                  <a:buFont typeface="Arial" panose="020B0604020202020204" pitchFamily="34" charset="0"/>
                  <a:buChar char="•"/>
                </a:pPr>
                <a:r>
                  <a:rPr lang="en-US" sz="1867" dirty="0"/>
                  <a:t>Choose Target </a:t>
                </a:r>
                <a14:m>
                  <m:oMath xmlns:m="http://schemas.openxmlformats.org/officeDocument/2006/math">
                    <m:acc>
                      <m:accPr>
                        <m:chr m:val="̂"/>
                        <m:ctrlPr>
                          <a:rPr lang="en-US" sz="1867" i="1" dirty="0">
                            <a:latin typeface="Cambria Math" panose="02040503050406030204" pitchFamily="18" charset="0"/>
                          </a:rPr>
                        </m:ctrlPr>
                      </m:accPr>
                      <m:e>
                        <m:r>
                          <a:rPr lang="en-US" sz="1867" i="1" dirty="0">
                            <a:latin typeface="Cambria Math" panose="02040503050406030204" pitchFamily="18" charset="0"/>
                          </a:rPr>
                          <m:t>𝐻</m:t>
                        </m:r>
                      </m:e>
                    </m:acc>
                  </m:oMath>
                </a14:m>
                <a:r>
                  <a:rPr lang="en-US" sz="1867" dirty="0"/>
                  <a:t> point </a:t>
                </a:r>
                <a14:m>
                  <m:oMath xmlns:m="http://schemas.openxmlformats.org/officeDocument/2006/math">
                    <m:r>
                      <a:rPr lang="en-US" sz="1867" i="1">
                        <a:latin typeface="Cambria Math" panose="02040503050406030204" pitchFamily="18" charset="0"/>
                        <a:ea typeface="Cambria Math" panose="02040503050406030204" pitchFamily="18" charset="0"/>
                      </a:rPr>
                      <m:t>→</m:t>
                    </m:r>
                  </m:oMath>
                </a14:m>
                <a:r>
                  <a:rPr lang="en-US" sz="1867" dirty="0"/>
                  <a:t> SQuADDS finds closest design point</a:t>
                </a:r>
              </a:p>
              <a:p>
                <a:pPr marL="285744" indent="-285744">
                  <a:buFont typeface="Arial" panose="020B0604020202020204" pitchFamily="34" charset="0"/>
                  <a:buChar char="•"/>
                </a:pPr>
                <a:endParaRPr lang="en-US" sz="2000" dirty="0"/>
              </a:p>
            </p:txBody>
          </p:sp>
        </mc:Choice>
        <mc:Fallback xmlns="">
          <p:sp>
            <p:nvSpPr>
              <p:cNvPr id="17" name="TextBox 16">
                <a:extLst>
                  <a:ext uri="{FF2B5EF4-FFF2-40B4-BE49-F238E27FC236}">
                    <a16:creationId xmlns:a16="http://schemas.microsoft.com/office/drawing/2014/main" id="{BD39C4C1-6A18-781F-C117-D5FC1BF0F44E}"/>
                  </a:ext>
                </a:extLst>
              </p:cNvPr>
              <p:cNvSpPr txBox="1">
                <a:spLocks noRot="1" noChangeAspect="1" noMove="1" noResize="1" noEditPoints="1" noAdjustHandles="1" noChangeArrowheads="1" noChangeShapeType="1" noTextEdit="1"/>
              </p:cNvSpPr>
              <p:nvPr/>
            </p:nvSpPr>
            <p:spPr>
              <a:xfrm>
                <a:off x="336176" y="955275"/>
                <a:ext cx="10685925" cy="695190"/>
              </a:xfrm>
              <a:prstGeom prst="rect">
                <a:avLst/>
              </a:prstGeom>
              <a:blipFill>
                <a:blip r:embed="rId5"/>
                <a:stretch>
                  <a:fillRect l="-356" t="-5357"/>
                </a:stretch>
              </a:blipFill>
            </p:spPr>
            <p:txBody>
              <a:bodyPr/>
              <a:lstStyle/>
              <a:p>
                <a:r>
                  <a:rPr lang="en-US">
                    <a:noFill/>
                  </a:rPr>
                  <a:t> </a:t>
                </a:r>
              </a:p>
            </p:txBody>
          </p:sp>
        </mc:Fallback>
      </mc:AlternateContent>
    </p:spTree>
    <p:extLst>
      <p:ext uri="{BB962C8B-B14F-4D97-AF65-F5344CB8AC3E}">
        <p14:creationId xmlns:p14="http://schemas.microsoft.com/office/powerpoint/2010/main" val="350662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426CF4B-5B71-DEBB-8C48-75860385120C}"/>
              </a:ext>
            </a:extLst>
          </p:cNvPr>
          <p:cNvSpPr txBox="1">
            <a:spLocks/>
          </p:cNvSpPr>
          <p:nvPr/>
        </p:nvSpPr>
        <p:spPr>
          <a:xfrm>
            <a:off x="299523" y="194537"/>
            <a:ext cx="5936079"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Interpolation Algorithm Validation</a:t>
            </a:r>
          </a:p>
          <a:p>
            <a:endParaRPr lang="en-US" dirty="0"/>
          </a:p>
        </p:txBody>
      </p:sp>
      <p:grpSp>
        <p:nvGrpSpPr>
          <p:cNvPr id="16" name="Google Shape;155;p19">
            <a:extLst>
              <a:ext uri="{FF2B5EF4-FFF2-40B4-BE49-F238E27FC236}">
                <a16:creationId xmlns:a16="http://schemas.microsoft.com/office/drawing/2014/main" id="{4443C703-678D-6A0A-5E4D-0C62C7A79C1C}"/>
              </a:ext>
            </a:extLst>
          </p:cNvPr>
          <p:cNvGrpSpPr/>
          <p:nvPr/>
        </p:nvGrpSpPr>
        <p:grpSpPr>
          <a:xfrm>
            <a:off x="402300" y="-7159"/>
            <a:ext cx="11387400" cy="85376"/>
            <a:chOff x="402336" y="402336"/>
            <a:chExt cx="11387400" cy="183000"/>
          </a:xfrm>
        </p:grpSpPr>
        <p:sp>
          <p:nvSpPr>
            <p:cNvPr id="21" name="Google Shape;156;p19">
              <a:extLst>
                <a:ext uri="{FF2B5EF4-FFF2-40B4-BE49-F238E27FC236}">
                  <a16:creationId xmlns:a16="http://schemas.microsoft.com/office/drawing/2014/main" id="{4DD8B419-1FBE-A2A7-A074-4C3312540178}"/>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3" name="Google Shape;157;p19">
              <a:extLst>
                <a:ext uri="{FF2B5EF4-FFF2-40B4-BE49-F238E27FC236}">
                  <a16:creationId xmlns:a16="http://schemas.microsoft.com/office/drawing/2014/main" id="{4A685B02-402F-7E0B-800C-2223D4FBF833}"/>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4" name="Google Shape;158;p19">
              <a:extLst>
                <a:ext uri="{FF2B5EF4-FFF2-40B4-BE49-F238E27FC236}">
                  <a16:creationId xmlns:a16="http://schemas.microsoft.com/office/drawing/2014/main" id="{EAF4530C-D66B-AA16-5B0E-581A4C9028FC}"/>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4" name="Slide Number Placeholder 3">
            <a:extLst>
              <a:ext uri="{FF2B5EF4-FFF2-40B4-BE49-F238E27FC236}">
                <a16:creationId xmlns:a16="http://schemas.microsoft.com/office/drawing/2014/main" id="{7393389B-C146-0D2F-6447-E571E570F054}"/>
              </a:ext>
            </a:extLst>
          </p:cNvPr>
          <p:cNvSpPr>
            <a:spLocks noGrp="1"/>
          </p:cNvSpPr>
          <p:nvPr>
            <p:ph type="sldNum" sz="quarter" idx="12"/>
          </p:nvPr>
        </p:nvSpPr>
        <p:spPr/>
        <p:txBody>
          <a:bodyPr/>
          <a:lstStyle/>
          <a:p>
            <a:fld id="{80D2C417-4971-C247-AACD-63BA11808A54}" type="slidenum">
              <a:rPr lang="en-US" smtClean="0"/>
              <a:t>17</a:t>
            </a:fld>
            <a:endParaRPr lang="en-US" dirty="0"/>
          </a:p>
        </p:txBody>
      </p:sp>
      <p:grpSp>
        <p:nvGrpSpPr>
          <p:cNvPr id="7" name="Group 6">
            <a:extLst>
              <a:ext uri="{FF2B5EF4-FFF2-40B4-BE49-F238E27FC236}">
                <a16:creationId xmlns:a16="http://schemas.microsoft.com/office/drawing/2014/main" id="{83CEC068-A0E4-3DC6-21FB-EB4D53FACB3E}"/>
              </a:ext>
            </a:extLst>
          </p:cNvPr>
          <p:cNvGrpSpPr/>
          <p:nvPr/>
        </p:nvGrpSpPr>
        <p:grpSpPr>
          <a:xfrm>
            <a:off x="743714" y="1828800"/>
            <a:ext cx="10704575" cy="4389120"/>
            <a:chOff x="597172" y="1033272"/>
            <a:chExt cx="8028431" cy="3291840"/>
          </a:xfrm>
        </p:grpSpPr>
        <p:pic>
          <p:nvPicPr>
            <p:cNvPr id="9" name="Picture 8">
              <a:extLst>
                <a:ext uri="{FF2B5EF4-FFF2-40B4-BE49-F238E27FC236}">
                  <a16:creationId xmlns:a16="http://schemas.microsoft.com/office/drawing/2014/main" id="{6D381A4D-FEED-74C6-2BEE-C7234E2CCBFB}"/>
                </a:ext>
              </a:extLst>
            </p:cNvPr>
            <p:cNvPicPr>
              <a:picLocks noChangeAspect="1"/>
            </p:cNvPicPr>
            <p:nvPr/>
          </p:nvPicPr>
          <p:blipFill>
            <a:blip r:embed="rId3"/>
            <a:srcRect/>
            <a:stretch/>
          </p:blipFill>
          <p:spPr>
            <a:xfrm>
              <a:off x="4236483" y="1033272"/>
              <a:ext cx="4389120" cy="3291840"/>
            </a:xfrm>
            <a:prstGeom prst="rect">
              <a:avLst/>
            </a:prstGeom>
          </p:spPr>
        </p:pic>
        <p:pic>
          <p:nvPicPr>
            <p:cNvPr id="13" name="Picture 12">
              <a:extLst>
                <a:ext uri="{FF2B5EF4-FFF2-40B4-BE49-F238E27FC236}">
                  <a16:creationId xmlns:a16="http://schemas.microsoft.com/office/drawing/2014/main" id="{2FD855AA-4231-CDAF-09B1-6C0426FA129A}"/>
                </a:ext>
              </a:extLst>
            </p:cNvPr>
            <p:cNvPicPr>
              <a:picLocks noChangeAspect="1"/>
            </p:cNvPicPr>
            <p:nvPr/>
          </p:nvPicPr>
          <p:blipFill>
            <a:blip r:embed="rId4"/>
            <a:srcRect/>
            <a:stretch/>
          </p:blipFill>
          <p:spPr>
            <a:xfrm>
              <a:off x="597172" y="1033272"/>
              <a:ext cx="3557014" cy="3141652"/>
            </a:xfrm>
            <a:prstGeom prst="rect">
              <a:avLst/>
            </a:prstGeom>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B431A3-B64D-ACD3-B019-F3A7EE0D04D4}"/>
                  </a:ext>
                </a:extLst>
              </p:cNvPr>
              <p:cNvSpPr txBox="1"/>
              <p:nvPr/>
            </p:nvSpPr>
            <p:spPr>
              <a:xfrm>
                <a:off x="336175" y="955275"/>
                <a:ext cx="11374287" cy="674736"/>
              </a:xfrm>
              <a:prstGeom prst="rect">
                <a:avLst/>
              </a:prstGeom>
              <a:noFill/>
            </p:spPr>
            <p:txBody>
              <a:bodyPr wrap="square" rtlCol="0">
                <a:spAutoFit/>
              </a:bodyPr>
              <a:lstStyle/>
              <a:p>
                <a:pPr marL="285744" indent="-285744">
                  <a:buFont typeface="Arial" panose="020B0604020202020204" pitchFamily="34" charset="0"/>
                  <a:buChar char="•"/>
                </a:pPr>
                <a:r>
                  <a:rPr lang="en-US" sz="1867" dirty="0"/>
                  <a:t>Choose Target </a:t>
                </a:r>
                <a14:m>
                  <m:oMath xmlns:m="http://schemas.openxmlformats.org/officeDocument/2006/math">
                    <m:acc>
                      <m:accPr>
                        <m:chr m:val="̂"/>
                        <m:ctrlPr>
                          <a:rPr lang="en-US" sz="1867" i="1" dirty="0">
                            <a:latin typeface="Cambria Math" panose="02040503050406030204" pitchFamily="18" charset="0"/>
                          </a:rPr>
                        </m:ctrlPr>
                      </m:accPr>
                      <m:e>
                        <m:r>
                          <a:rPr lang="en-US" sz="1867" i="1" dirty="0">
                            <a:latin typeface="Cambria Math" panose="02040503050406030204" pitchFamily="18" charset="0"/>
                          </a:rPr>
                          <m:t>𝐻</m:t>
                        </m:r>
                      </m:e>
                    </m:acc>
                  </m:oMath>
                </a14:m>
                <a:r>
                  <a:rPr lang="en-US" sz="1867" dirty="0"/>
                  <a:t> point </a:t>
                </a:r>
                <a14:m>
                  <m:oMath xmlns:m="http://schemas.openxmlformats.org/officeDocument/2006/math">
                    <m:r>
                      <a:rPr lang="en-US" sz="1867" i="1">
                        <a:latin typeface="Cambria Math" panose="02040503050406030204" pitchFamily="18" charset="0"/>
                        <a:ea typeface="Cambria Math" panose="02040503050406030204" pitchFamily="18" charset="0"/>
                      </a:rPr>
                      <m:t>→</m:t>
                    </m:r>
                  </m:oMath>
                </a14:m>
                <a:r>
                  <a:rPr lang="en-US" sz="1867" dirty="0"/>
                  <a:t> SQuADDS finds closest design point </a:t>
                </a:r>
                <a14:m>
                  <m:oMath xmlns:m="http://schemas.openxmlformats.org/officeDocument/2006/math">
                    <m:r>
                      <a:rPr lang="en-US" sz="1867" i="1">
                        <a:latin typeface="Cambria Math" panose="02040503050406030204" pitchFamily="18" charset="0"/>
                        <a:ea typeface="Cambria Math" panose="02040503050406030204" pitchFamily="18" charset="0"/>
                      </a:rPr>
                      <m:t>→</m:t>
                    </m:r>
                  </m:oMath>
                </a14:m>
                <a:r>
                  <a:rPr lang="en-US" sz="1867" dirty="0"/>
                  <a:t> Simulate the Interpolated Design</a:t>
                </a:r>
              </a:p>
              <a:p>
                <a:pPr marL="285744" indent="-285744">
                  <a:buFont typeface="Arial" panose="020B0604020202020204" pitchFamily="34" charset="0"/>
                  <a:buChar char="•"/>
                </a:pPr>
                <a:endParaRPr lang="en-US" sz="1867" dirty="0"/>
              </a:p>
            </p:txBody>
          </p:sp>
        </mc:Choice>
        <mc:Fallback xmlns="">
          <p:sp>
            <p:nvSpPr>
              <p:cNvPr id="11" name="TextBox 10">
                <a:extLst>
                  <a:ext uri="{FF2B5EF4-FFF2-40B4-BE49-F238E27FC236}">
                    <a16:creationId xmlns:a16="http://schemas.microsoft.com/office/drawing/2014/main" id="{0AB431A3-B64D-ACD3-B019-F3A7EE0D04D4}"/>
                  </a:ext>
                </a:extLst>
              </p:cNvPr>
              <p:cNvSpPr txBox="1">
                <a:spLocks noRot="1" noChangeAspect="1" noMove="1" noResize="1" noEditPoints="1" noAdjustHandles="1" noChangeArrowheads="1" noChangeShapeType="1" noTextEdit="1"/>
              </p:cNvSpPr>
              <p:nvPr/>
            </p:nvSpPr>
            <p:spPr>
              <a:xfrm>
                <a:off x="336175" y="955275"/>
                <a:ext cx="11374287" cy="674736"/>
              </a:xfrm>
              <a:prstGeom prst="rect">
                <a:avLst/>
              </a:prstGeom>
              <a:blipFill>
                <a:blip r:embed="rId5"/>
                <a:stretch>
                  <a:fillRect l="-334" t="-5556"/>
                </a:stretch>
              </a:blipFill>
            </p:spPr>
            <p:txBody>
              <a:bodyPr/>
              <a:lstStyle/>
              <a:p>
                <a:r>
                  <a:rPr lang="en-US">
                    <a:noFill/>
                  </a:rPr>
                  <a:t> </a:t>
                </a:r>
              </a:p>
            </p:txBody>
          </p:sp>
        </mc:Fallback>
      </mc:AlternateContent>
    </p:spTree>
    <p:extLst>
      <p:ext uri="{BB962C8B-B14F-4D97-AF65-F5344CB8AC3E}">
        <p14:creationId xmlns:p14="http://schemas.microsoft.com/office/powerpoint/2010/main" val="2074401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426CF4B-5B71-DEBB-8C48-75860385120C}"/>
              </a:ext>
            </a:extLst>
          </p:cNvPr>
          <p:cNvSpPr txBox="1">
            <a:spLocks/>
          </p:cNvSpPr>
          <p:nvPr/>
        </p:nvSpPr>
        <p:spPr>
          <a:xfrm>
            <a:off x="299523" y="194537"/>
            <a:ext cx="5936079"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Interpolation Algorithm Validation</a:t>
            </a:r>
          </a:p>
          <a:p>
            <a:endParaRPr lang="en-US" dirty="0"/>
          </a:p>
        </p:txBody>
      </p:sp>
      <p:grpSp>
        <p:nvGrpSpPr>
          <p:cNvPr id="16" name="Google Shape;155;p19">
            <a:extLst>
              <a:ext uri="{FF2B5EF4-FFF2-40B4-BE49-F238E27FC236}">
                <a16:creationId xmlns:a16="http://schemas.microsoft.com/office/drawing/2014/main" id="{4443C703-678D-6A0A-5E4D-0C62C7A79C1C}"/>
              </a:ext>
            </a:extLst>
          </p:cNvPr>
          <p:cNvGrpSpPr/>
          <p:nvPr/>
        </p:nvGrpSpPr>
        <p:grpSpPr>
          <a:xfrm>
            <a:off x="402300" y="-7159"/>
            <a:ext cx="11387400" cy="85376"/>
            <a:chOff x="402336" y="402336"/>
            <a:chExt cx="11387400" cy="183000"/>
          </a:xfrm>
        </p:grpSpPr>
        <p:sp>
          <p:nvSpPr>
            <p:cNvPr id="21" name="Google Shape;156;p19">
              <a:extLst>
                <a:ext uri="{FF2B5EF4-FFF2-40B4-BE49-F238E27FC236}">
                  <a16:creationId xmlns:a16="http://schemas.microsoft.com/office/drawing/2014/main" id="{4DD8B419-1FBE-A2A7-A074-4C3312540178}"/>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3" name="Google Shape;157;p19">
              <a:extLst>
                <a:ext uri="{FF2B5EF4-FFF2-40B4-BE49-F238E27FC236}">
                  <a16:creationId xmlns:a16="http://schemas.microsoft.com/office/drawing/2014/main" id="{4A685B02-402F-7E0B-800C-2223D4FBF833}"/>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4" name="Google Shape;158;p19">
              <a:extLst>
                <a:ext uri="{FF2B5EF4-FFF2-40B4-BE49-F238E27FC236}">
                  <a16:creationId xmlns:a16="http://schemas.microsoft.com/office/drawing/2014/main" id="{EAF4530C-D66B-AA16-5B0E-581A4C9028FC}"/>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4" name="Slide Number Placeholder 3">
            <a:extLst>
              <a:ext uri="{FF2B5EF4-FFF2-40B4-BE49-F238E27FC236}">
                <a16:creationId xmlns:a16="http://schemas.microsoft.com/office/drawing/2014/main" id="{7393389B-C146-0D2F-6447-E571E570F054}"/>
              </a:ext>
            </a:extLst>
          </p:cNvPr>
          <p:cNvSpPr>
            <a:spLocks noGrp="1"/>
          </p:cNvSpPr>
          <p:nvPr>
            <p:ph type="sldNum" sz="quarter" idx="12"/>
          </p:nvPr>
        </p:nvSpPr>
        <p:spPr/>
        <p:txBody>
          <a:bodyPr/>
          <a:lstStyle/>
          <a:p>
            <a:fld id="{80D2C417-4971-C247-AACD-63BA11808A54}" type="slidenum">
              <a:rPr lang="en-US" smtClean="0"/>
              <a:t>18</a:t>
            </a:fld>
            <a:endParaRPr lang="en-US" dirty="0"/>
          </a:p>
        </p:txBody>
      </p:sp>
      <p:grpSp>
        <p:nvGrpSpPr>
          <p:cNvPr id="7" name="Group 6">
            <a:extLst>
              <a:ext uri="{FF2B5EF4-FFF2-40B4-BE49-F238E27FC236}">
                <a16:creationId xmlns:a16="http://schemas.microsoft.com/office/drawing/2014/main" id="{83CEC068-A0E4-3DC6-21FB-EB4D53FACB3E}"/>
              </a:ext>
            </a:extLst>
          </p:cNvPr>
          <p:cNvGrpSpPr/>
          <p:nvPr/>
        </p:nvGrpSpPr>
        <p:grpSpPr>
          <a:xfrm>
            <a:off x="743714" y="1377696"/>
            <a:ext cx="10704575" cy="4389120"/>
            <a:chOff x="597172" y="1033272"/>
            <a:chExt cx="8028431" cy="3291840"/>
          </a:xfrm>
        </p:grpSpPr>
        <p:pic>
          <p:nvPicPr>
            <p:cNvPr id="9" name="Picture 8">
              <a:extLst>
                <a:ext uri="{FF2B5EF4-FFF2-40B4-BE49-F238E27FC236}">
                  <a16:creationId xmlns:a16="http://schemas.microsoft.com/office/drawing/2014/main" id="{6D381A4D-FEED-74C6-2BEE-C7234E2CCBFB}"/>
                </a:ext>
              </a:extLst>
            </p:cNvPr>
            <p:cNvPicPr>
              <a:picLocks noChangeAspect="1"/>
            </p:cNvPicPr>
            <p:nvPr/>
          </p:nvPicPr>
          <p:blipFill>
            <a:blip r:embed="rId3"/>
            <a:srcRect/>
            <a:stretch/>
          </p:blipFill>
          <p:spPr>
            <a:xfrm>
              <a:off x="4236483" y="1033272"/>
              <a:ext cx="4389120" cy="3291840"/>
            </a:xfrm>
            <a:prstGeom prst="rect">
              <a:avLst/>
            </a:prstGeom>
          </p:spPr>
        </p:pic>
        <p:pic>
          <p:nvPicPr>
            <p:cNvPr id="13" name="Picture 12">
              <a:extLst>
                <a:ext uri="{FF2B5EF4-FFF2-40B4-BE49-F238E27FC236}">
                  <a16:creationId xmlns:a16="http://schemas.microsoft.com/office/drawing/2014/main" id="{2FD855AA-4231-CDAF-09B1-6C0426FA129A}"/>
                </a:ext>
              </a:extLst>
            </p:cNvPr>
            <p:cNvPicPr>
              <a:picLocks noChangeAspect="1"/>
            </p:cNvPicPr>
            <p:nvPr/>
          </p:nvPicPr>
          <p:blipFill>
            <a:blip r:embed="rId4"/>
            <a:srcRect/>
            <a:stretch/>
          </p:blipFill>
          <p:spPr>
            <a:xfrm>
              <a:off x="597172" y="1033272"/>
              <a:ext cx="3557014" cy="3141652"/>
            </a:xfrm>
            <a:prstGeom prst="rect">
              <a:avLst/>
            </a:prstGeom>
          </p:spPr>
        </p:pic>
      </p:grpSp>
      <p:grpSp>
        <p:nvGrpSpPr>
          <p:cNvPr id="15" name="Group 14">
            <a:extLst>
              <a:ext uri="{FF2B5EF4-FFF2-40B4-BE49-F238E27FC236}">
                <a16:creationId xmlns:a16="http://schemas.microsoft.com/office/drawing/2014/main" id="{3953DD58-09F1-AA99-9BE7-608E0FB1A883}"/>
              </a:ext>
            </a:extLst>
          </p:cNvPr>
          <p:cNvGrpSpPr/>
          <p:nvPr/>
        </p:nvGrpSpPr>
        <p:grpSpPr>
          <a:xfrm>
            <a:off x="743675" y="1377696"/>
            <a:ext cx="10704575" cy="4389120"/>
            <a:chOff x="597172" y="1033272"/>
            <a:chExt cx="8028431" cy="3291840"/>
          </a:xfrm>
        </p:grpSpPr>
        <p:pic>
          <p:nvPicPr>
            <p:cNvPr id="17" name="Picture 16">
              <a:extLst>
                <a:ext uri="{FF2B5EF4-FFF2-40B4-BE49-F238E27FC236}">
                  <a16:creationId xmlns:a16="http://schemas.microsoft.com/office/drawing/2014/main" id="{6495989B-FE18-2551-46C1-147AC5943F51}"/>
                </a:ext>
              </a:extLst>
            </p:cNvPr>
            <p:cNvPicPr>
              <a:picLocks noChangeAspect="1"/>
            </p:cNvPicPr>
            <p:nvPr/>
          </p:nvPicPr>
          <p:blipFill>
            <a:blip r:embed="rId5"/>
            <a:srcRect/>
            <a:stretch/>
          </p:blipFill>
          <p:spPr>
            <a:xfrm>
              <a:off x="4236483" y="1033272"/>
              <a:ext cx="4389120" cy="3291840"/>
            </a:xfrm>
            <a:prstGeom prst="rect">
              <a:avLst/>
            </a:prstGeom>
          </p:spPr>
        </p:pic>
        <p:pic>
          <p:nvPicPr>
            <p:cNvPr id="18" name="Picture 17">
              <a:extLst>
                <a:ext uri="{FF2B5EF4-FFF2-40B4-BE49-F238E27FC236}">
                  <a16:creationId xmlns:a16="http://schemas.microsoft.com/office/drawing/2014/main" id="{40B51D3D-2B8F-83E4-A380-2698A7A840A6}"/>
                </a:ext>
              </a:extLst>
            </p:cNvPr>
            <p:cNvPicPr>
              <a:picLocks noChangeAspect="1"/>
            </p:cNvPicPr>
            <p:nvPr/>
          </p:nvPicPr>
          <p:blipFill>
            <a:blip r:embed="rId6"/>
            <a:srcRect/>
            <a:stretch/>
          </p:blipFill>
          <p:spPr>
            <a:xfrm>
              <a:off x="597172" y="1033272"/>
              <a:ext cx="3557014" cy="3141651"/>
            </a:xfrm>
            <a:prstGeom prst="rect">
              <a:avLst/>
            </a:prstGeom>
          </p:spPr>
        </p:pic>
      </p:grpSp>
      <p:grpSp>
        <p:nvGrpSpPr>
          <p:cNvPr id="19" name="Group 18">
            <a:extLst>
              <a:ext uri="{FF2B5EF4-FFF2-40B4-BE49-F238E27FC236}">
                <a16:creationId xmlns:a16="http://schemas.microsoft.com/office/drawing/2014/main" id="{C06D8B25-55D5-E954-AABF-D219B40BFEA3}"/>
              </a:ext>
            </a:extLst>
          </p:cNvPr>
          <p:cNvGrpSpPr/>
          <p:nvPr/>
        </p:nvGrpSpPr>
        <p:grpSpPr>
          <a:xfrm>
            <a:off x="743675" y="1377696"/>
            <a:ext cx="10704575" cy="4389120"/>
            <a:chOff x="597172" y="1033272"/>
            <a:chExt cx="8028431" cy="3291840"/>
          </a:xfrm>
        </p:grpSpPr>
        <p:pic>
          <p:nvPicPr>
            <p:cNvPr id="20" name="Picture 19">
              <a:extLst>
                <a:ext uri="{FF2B5EF4-FFF2-40B4-BE49-F238E27FC236}">
                  <a16:creationId xmlns:a16="http://schemas.microsoft.com/office/drawing/2014/main" id="{5EE613F0-68E5-914B-92D1-72A33B8F8E6E}"/>
                </a:ext>
              </a:extLst>
            </p:cNvPr>
            <p:cNvPicPr>
              <a:picLocks noChangeAspect="1"/>
            </p:cNvPicPr>
            <p:nvPr/>
          </p:nvPicPr>
          <p:blipFill>
            <a:blip r:embed="rId7"/>
            <a:srcRect/>
            <a:stretch/>
          </p:blipFill>
          <p:spPr>
            <a:xfrm>
              <a:off x="4236483" y="1033272"/>
              <a:ext cx="4389120" cy="3291840"/>
            </a:xfrm>
            <a:prstGeom prst="rect">
              <a:avLst/>
            </a:prstGeom>
          </p:spPr>
        </p:pic>
        <p:pic>
          <p:nvPicPr>
            <p:cNvPr id="22" name="Picture 21">
              <a:extLst>
                <a:ext uri="{FF2B5EF4-FFF2-40B4-BE49-F238E27FC236}">
                  <a16:creationId xmlns:a16="http://schemas.microsoft.com/office/drawing/2014/main" id="{D65FE55A-5595-CA85-CF8F-A76ED93757C1}"/>
                </a:ext>
              </a:extLst>
            </p:cNvPr>
            <p:cNvPicPr>
              <a:picLocks noChangeAspect="1"/>
            </p:cNvPicPr>
            <p:nvPr/>
          </p:nvPicPr>
          <p:blipFill>
            <a:blip r:embed="rId8"/>
            <a:srcRect/>
            <a:stretch/>
          </p:blipFill>
          <p:spPr>
            <a:xfrm>
              <a:off x="597172" y="1033272"/>
              <a:ext cx="3557014" cy="3141651"/>
            </a:xfrm>
            <a:prstGeom prst="rect">
              <a:avLst/>
            </a:prstGeom>
          </p:spPr>
        </p:pic>
      </p:grpSp>
      <p:grpSp>
        <p:nvGrpSpPr>
          <p:cNvPr id="25" name="Group 24">
            <a:extLst>
              <a:ext uri="{FF2B5EF4-FFF2-40B4-BE49-F238E27FC236}">
                <a16:creationId xmlns:a16="http://schemas.microsoft.com/office/drawing/2014/main" id="{C4D07F5B-6A21-AA5C-A3F7-DAC72E8A3676}"/>
              </a:ext>
            </a:extLst>
          </p:cNvPr>
          <p:cNvGrpSpPr/>
          <p:nvPr/>
        </p:nvGrpSpPr>
        <p:grpSpPr>
          <a:xfrm>
            <a:off x="743675" y="1377696"/>
            <a:ext cx="10704575" cy="4389120"/>
            <a:chOff x="597172" y="1033272"/>
            <a:chExt cx="8028431" cy="3291840"/>
          </a:xfrm>
        </p:grpSpPr>
        <p:pic>
          <p:nvPicPr>
            <p:cNvPr id="26" name="Picture 25">
              <a:extLst>
                <a:ext uri="{FF2B5EF4-FFF2-40B4-BE49-F238E27FC236}">
                  <a16:creationId xmlns:a16="http://schemas.microsoft.com/office/drawing/2014/main" id="{38F30A39-DDAA-38E3-419C-567D1B6F6D0C}"/>
                </a:ext>
              </a:extLst>
            </p:cNvPr>
            <p:cNvPicPr>
              <a:picLocks noChangeAspect="1"/>
            </p:cNvPicPr>
            <p:nvPr/>
          </p:nvPicPr>
          <p:blipFill>
            <a:blip r:embed="rId9"/>
            <a:srcRect/>
            <a:stretch/>
          </p:blipFill>
          <p:spPr>
            <a:xfrm>
              <a:off x="4236483" y="1033272"/>
              <a:ext cx="4389120" cy="3291840"/>
            </a:xfrm>
            <a:prstGeom prst="rect">
              <a:avLst/>
            </a:prstGeom>
          </p:spPr>
        </p:pic>
        <p:pic>
          <p:nvPicPr>
            <p:cNvPr id="27" name="Picture 26">
              <a:extLst>
                <a:ext uri="{FF2B5EF4-FFF2-40B4-BE49-F238E27FC236}">
                  <a16:creationId xmlns:a16="http://schemas.microsoft.com/office/drawing/2014/main" id="{77975595-6F06-ACEB-8C7C-36FB361FCD6E}"/>
                </a:ext>
              </a:extLst>
            </p:cNvPr>
            <p:cNvPicPr>
              <a:picLocks noChangeAspect="1"/>
            </p:cNvPicPr>
            <p:nvPr/>
          </p:nvPicPr>
          <p:blipFill>
            <a:blip r:embed="rId10"/>
            <a:srcRect/>
            <a:stretch/>
          </p:blipFill>
          <p:spPr>
            <a:xfrm>
              <a:off x="597172" y="1033272"/>
              <a:ext cx="3557014" cy="3141651"/>
            </a:xfrm>
            <a:prstGeom prst="rect">
              <a:avLst/>
            </a:prstGeom>
          </p:spPr>
        </p:pic>
      </p:grpSp>
    </p:spTree>
    <p:extLst>
      <p:ext uri="{BB962C8B-B14F-4D97-AF65-F5344CB8AC3E}">
        <p14:creationId xmlns:p14="http://schemas.microsoft.com/office/powerpoint/2010/main" val="131836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C426CF4B-5B71-DEBB-8C48-75860385120C}"/>
              </a:ext>
            </a:extLst>
          </p:cNvPr>
          <p:cNvSpPr txBox="1">
            <a:spLocks/>
          </p:cNvSpPr>
          <p:nvPr/>
        </p:nvSpPr>
        <p:spPr>
          <a:xfrm>
            <a:off x="299523" y="194537"/>
            <a:ext cx="5936079"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Interpolation Algorithm Validation</a:t>
            </a:r>
          </a:p>
          <a:p>
            <a:endParaRPr lang="en-US" dirty="0"/>
          </a:p>
        </p:txBody>
      </p:sp>
      <p:grpSp>
        <p:nvGrpSpPr>
          <p:cNvPr id="16" name="Google Shape;155;p19">
            <a:extLst>
              <a:ext uri="{FF2B5EF4-FFF2-40B4-BE49-F238E27FC236}">
                <a16:creationId xmlns:a16="http://schemas.microsoft.com/office/drawing/2014/main" id="{4443C703-678D-6A0A-5E4D-0C62C7A79C1C}"/>
              </a:ext>
            </a:extLst>
          </p:cNvPr>
          <p:cNvGrpSpPr/>
          <p:nvPr/>
        </p:nvGrpSpPr>
        <p:grpSpPr>
          <a:xfrm>
            <a:off x="402300" y="-7159"/>
            <a:ext cx="11387400" cy="85376"/>
            <a:chOff x="402336" y="402336"/>
            <a:chExt cx="11387400" cy="183000"/>
          </a:xfrm>
        </p:grpSpPr>
        <p:sp>
          <p:nvSpPr>
            <p:cNvPr id="21" name="Google Shape;156;p19">
              <a:extLst>
                <a:ext uri="{FF2B5EF4-FFF2-40B4-BE49-F238E27FC236}">
                  <a16:creationId xmlns:a16="http://schemas.microsoft.com/office/drawing/2014/main" id="{4DD8B419-1FBE-A2A7-A074-4C3312540178}"/>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3" name="Google Shape;157;p19">
              <a:extLst>
                <a:ext uri="{FF2B5EF4-FFF2-40B4-BE49-F238E27FC236}">
                  <a16:creationId xmlns:a16="http://schemas.microsoft.com/office/drawing/2014/main" id="{4A685B02-402F-7E0B-800C-2223D4FBF833}"/>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4" name="Google Shape;158;p19">
              <a:extLst>
                <a:ext uri="{FF2B5EF4-FFF2-40B4-BE49-F238E27FC236}">
                  <a16:creationId xmlns:a16="http://schemas.microsoft.com/office/drawing/2014/main" id="{EAF4530C-D66B-AA16-5B0E-581A4C9028FC}"/>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4" name="Slide Number Placeholder 3">
            <a:extLst>
              <a:ext uri="{FF2B5EF4-FFF2-40B4-BE49-F238E27FC236}">
                <a16:creationId xmlns:a16="http://schemas.microsoft.com/office/drawing/2014/main" id="{7393389B-C146-0D2F-6447-E571E570F054}"/>
              </a:ext>
            </a:extLst>
          </p:cNvPr>
          <p:cNvSpPr>
            <a:spLocks noGrp="1"/>
          </p:cNvSpPr>
          <p:nvPr>
            <p:ph type="sldNum" sz="quarter" idx="12"/>
          </p:nvPr>
        </p:nvSpPr>
        <p:spPr/>
        <p:txBody>
          <a:bodyPr/>
          <a:lstStyle/>
          <a:p>
            <a:fld id="{80D2C417-4971-C247-AACD-63BA11808A54}" type="slidenum">
              <a:rPr lang="en-US" smtClean="0"/>
              <a:t>19</a:t>
            </a:fld>
            <a:endParaRPr lang="en-US" dirty="0"/>
          </a:p>
        </p:txBody>
      </p:sp>
      <p:grpSp>
        <p:nvGrpSpPr>
          <p:cNvPr id="7" name="Group 6">
            <a:extLst>
              <a:ext uri="{FF2B5EF4-FFF2-40B4-BE49-F238E27FC236}">
                <a16:creationId xmlns:a16="http://schemas.microsoft.com/office/drawing/2014/main" id="{83CEC068-A0E4-3DC6-21FB-EB4D53FACB3E}"/>
              </a:ext>
            </a:extLst>
          </p:cNvPr>
          <p:cNvGrpSpPr/>
          <p:nvPr/>
        </p:nvGrpSpPr>
        <p:grpSpPr>
          <a:xfrm>
            <a:off x="743714" y="1377696"/>
            <a:ext cx="10704575" cy="4389120"/>
            <a:chOff x="597172" y="1033272"/>
            <a:chExt cx="8028431" cy="3291840"/>
          </a:xfrm>
        </p:grpSpPr>
        <p:pic>
          <p:nvPicPr>
            <p:cNvPr id="9" name="Picture 8">
              <a:extLst>
                <a:ext uri="{FF2B5EF4-FFF2-40B4-BE49-F238E27FC236}">
                  <a16:creationId xmlns:a16="http://schemas.microsoft.com/office/drawing/2014/main" id="{6D381A4D-FEED-74C6-2BEE-C7234E2CCBFB}"/>
                </a:ext>
              </a:extLst>
            </p:cNvPr>
            <p:cNvPicPr>
              <a:picLocks noChangeAspect="1"/>
            </p:cNvPicPr>
            <p:nvPr/>
          </p:nvPicPr>
          <p:blipFill>
            <a:blip r:embed="rId3"/>
            <a:srcRect/>
            <a:stretch/>
          </p:blipFill>
          <p:spPr>
            <a:xfrm>
              <a:off x="4236483" y="1033272"/>
              <a:ext cx="4389120" cy="3291840"/>
            </a:xfrm>
            <a:prstGeom prst="rect">
              <a:avLst/>
            </a:prstGeom>
          </p:spPr>
        </p:pic>
        <p:pic>
          <p:nvPicPr>
            <p:cNvPr id="13" name="Picture 12">
              <a:extLst>
                <a:ext uri="{FF2B5EF4-FFF2-40B4-BE49-F238E27FC236}">
                  <a16:creationId xmlns:a16="http://schemas.microsoft.com/office/drawing/2014/main" id="{2FD855AA-4231-CDAF-09B1-6C0426FA129A}"/>
                </a:ext>
              </a:extLst>
            </p:cNvPr>
            <p:cNvPicPr>
              <a:picLocks noChangeAspect="1"/>
            </p:cNvPicPr>
            <p:nvPr/>
          </p:nvPicPr>
          <p:blipFill>
            <a:blip r:embed="rId4"/>
            <a:srcRect/>
            <a:stretch/>
          </p:blipFill>
          <p:spPr>
            <a:xfrm>
              <a:off x="597172" y="1033272"/>
              <a:ext cx="3557014" cy="3141652"/>
            </a:xfrm>
            <a:prstGeom prst="rect">
              <a:avLst/>
            </a:prstGeom>
          </p:spPr>
        </p:pic>
      </p:grpSp>
      <p:sp>
        <p:nvSpPr>
          <p:cNvPr id="2" name="Oval 1">
            <a:extLst>
              <a:ext uri="{FF2B5EF4-FFF2-40B4-BE49-F238E27FC236}">
                <a16:creationId xmlns:a16="http://schemas.microsoft.com/office/drawing/2014/main" id="{D013FABF-2304-0F88-1D57-B61D91B5BF10}"/>
              </a:ext>
            </a:extLst>
          </p:cNvPr>
          <p:cNvSpPr/>
          <p:nvPr/>
        </p:nvSpPr>
        <p:spPr>
          <a:xfrm>
            <a:off x="1901952" y="1828800"/>
            <a:ext cx="1450848" cy="1146048"/>
          </a:xfrm>
          <a:prstGeom prst="ellipse">
            <a:avLst/>
          </a:prstGeom>
          <a:solidFill>
            <a:schemeClr val="accent4">
              <a:lumMod val="60000"/>
              <a:lumOff val="40000"/>
              <a:alpha val="16238"/>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a:extLst>
              <a:ext uri="{FF2B5EF4-FFF2-40B4-BE49-F238E27FC236}">
                <a16:creationId xmlns:a16="http://schemas.microsoft.com/office/drawing/2014/main" id="{AD0DCBFF-5247-1D9C-E109-5AC8DCB3AE07}"/>
              </a:ext>
            </a:extLst>
          </p:cNvPr>
          <p:cNvSpPr/>
          <p:nvPr/>
        </p:nvSpPr>
        <p:spPr>
          <a:xfrm>
            <a:off x="10655808" y="2166112"/>
            <a:ext cx="697992" cy="1003808"/>
          </a:xfrm>
          <a:prstGeom prst="ellipse">
            <a:avLst/>
          </a:prstGeom>
          <a:solidFill>
            <a:schemeClr val="accent4">
              <a:lumMod val="60000"/>
              <a:lumOff val="40000"/>
              <a:alpha val="16238"/>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452E25-BC6F-E478-3056-D66DC84FE0FD}"/>
                  </a:ext>
                </a:extLst>
              </p:cNvPr>
              <p:cNvSpPr txBox="1"/>
              <p:nvPr/>
            </p:nvSpPr>
            <p:spPr>
              <a:xfrm>
                <a:off x="299523" y="6156100"/>
                <a:ext cx="10449343" cy="387414"/>
              </a:xfrm>
              <a:prstGeom prst="rect">
                <a:avLst/>
              </a:prstGeom>
              <a:solidFill>
                <a:srgbClr val="FFF9E8"/>
              </a:solidFill>
              <a:ln>
                <a:solidFill>
                  <a:schemeClr val="accent4"/>
                </a:solidFill>
              </a:ln>
            </p:spPr>
            <p:txBody>
              <a:bodyPr wrap="square">
                <a:spAutoFit/>
              </a:bodyPr>
              <a:lstStyle/>
              <a:p>
                <a:r>
                  <a:rPr lang="en-US" sz="1867" dirty="0"/>
                  <a:t>Target </a:t>
                </a:r>
                <a14:m>
                  <m:oMath xmlns:m="http://schemas.openxmlformats.org/officeDocument/2006/math">
                    <m:acc>
                      <m:accPr>
                        <m:chr m:val="̂"/>
                        <m:ctrlPr>
                          <a:rPr lang="en-US" sz="1867" i="1" dirty="0">
                            <a:solidFill>
                              <a:srgbClr val="FF0000"/>
                            </a:solidFill>
                            <a:latin typeface="Cambria Math" panose="02040503050406030204" pitchFamily="18" charset="0"/>
                          </a:rPr>
                        </m:ctrlPr>
                      </m:accPr>
                      <m:e>
                        <m:r>
                          <a:rPr lang="en-US" sz="1867" i="1" dirty="0">
                            <a:solidFill>
                              <a:srgbClr val="FF0000"/>
                            </a:solidFill>
                            <a:latin typeface="Cambria Math" panose="02040503050406030204" pitchFamily="18" charset="0"/>
                          </a:rPr>
                          <m:t>𝐻</m:t>
                        </m:r>
                      </m:e>
                    </m:acc>
                    <m:r>
                      <a:rPr lang="en-US" sz="1867" i="1" dirty="0">
                        <a:solidFill>
                          <a:srgbClr val="FF0000"/>
                        </a:solidFill>
                        <a:latin typeface="Cambria Math" panose="02040503050406030204" pitchFamily="18" charset="0"/>
                      </a:rPr>
                      <m:t> </m:t>
                    </m:r>
                  </m:oMath>
                </a14:m>
                <a:r>
                  <a:rPr lang="en-US" sz="1867" dirty="0"/>
                  <a:t>were both outside the convex bounds and locally sparse regions of pre-simulated points </a:t>
                </a:r>
              </a:p>
            </p:txBody>
          </p:sp>
        </mc:Choice>
        <mc:Fallback xmlns="">
          <p:sp>
            <p:nvSpPr>
              <p:cNvPr id="15" name="TextBox 14">
                <a:extLst>
                  <a:ext uri="{FF2B5EF4-FFF2-40B4-BE49-F238E27FC236}">
                    <a16:creationId xmlns:a16="http://schemas.microsoft.com/office/drawing/2014/main" id="{B0452E25-BC6F-E478-3056-D66DC84FE0FD}"/>
                  </a:ext>
                </a:extLst>
              </p:cNvPr>
              <p:cNvSpPr txBox="1">
                <a:spLocks noRot="1" noChangeAspect="1" noMove="1" noResize="1" noEditPoints="1" noAdjustHandles="1" noChangeArrowheads="1" noChangeShapeType="1" noTextEdit="1"/>
              </p:cNvSpPr>
              <p:nvPr/>
            </p:nvSpPr>
            <p:spPr>
              <a:xfrm>
                <a:off x="299523" y="6156100"/>
                <a:ext cx="10449343" cy="387414"/>
              </a:xfrm>
              <a:prstGeom prst="rect">
                <a:avLst/>
              </a:prstGeom>
              <a:blipFill>
                <a:blip r:embed="rId5"/>
                <a:stretch>
                  <a:fillRect l="-485" t="-6250" b="-21875"/>
                </a:stretch>
              </a:blipFill>
              <a:ln>
                <a:solidFill>
                  <a:schemeClr val="accent4"/>
                </a:solidFill>
              </a:ln>
            </p:spPr>
            <p:txBody>
              <a:bodyPr/>
              <a:lstStyle/>
              <a:p>
                <a:r>
                  <a:rPr lang="en-US">
                    <a:noFill/>
                  </a:rPr>
                  <a:t> </a:t>
                </a:r>
              </a:p>
            </p:txBody>
          </p:sp>
        </mc:Fallback>
      </mc:AlternateContent>
    </p:spTree>
    <p:extLst>
      <p:ext uri="{BB962C8B-B14F-4D97-AF65-F5344CB8AC3E}">
        <p14:creationId xmlns:p14="http://schemas.microsoft.com/office/powerpoint/2010/main" val="151460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2">
            <a:extLst>
              <a:ext uri="{FF2B5EF4-FFF2-40B4-BE49-F238E27FC236}">
                <a16:creationId xmlns:a16="http://schemas.microsoft.com/office/drawing/2014/main" id="{C4BA87C8-8E13-CB82-D93D-071A61554DB6}"/>
              </a:ext>
            </a:extLst>
          </p:cNvPr>
          <p:cNvSpPr txBox="1">
            <a:spLocks/>
          </p:cNvSpPr>
          <p:nvPr/>
        </p:nvSpPr>
        <p:spPr>
          <a:xfrm>
            <a:off x="299524" y="196841"/>
            <a:ext cx="7273584"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Outline</a:t>
            </a:r>
          </a:p>
          <a:p>
            <a:endParaRPr lang="en-US" dirty="0"/>
          </a:p>
        </p:txBody>
      </p:sp>
      <p:grpSp>
        <p:nvGrpSpPr>
          <p:cNvPr id="30" name="Google Shape;155;p19">
            <a:extLst>
              <a:ext uri="{FF2B5EF4-FFF2-40B4-BE49-F238E27FC236}">
                <a16:creationId xmlns:a16="http://schemas.microsoft.com/office/drawing/2014/main" id="{BC5F4F0E-B2B4-089D-8B11-AF76EF42A643}"/>
              </a:ext>
            </a:extLst>
          </p:cNvPr>
          <p:cNvGrpSpPr/>
          <p:nvPr/>
        </p:nvGrpSpPr>
        <p:grpSpPr>
          <a:xfrm>
            <a:off x="402300" y="-7159"/>
            <a:ext cx="11387400" cy="85376"/>
            <a:chOff x="402336" y="402336"/>
            <a:chExt cx="11387400" cy="183000"/>
          </a:xfrm>
        </p:grpSpPr>
        <p:sp>
          <p:nvSpPr>
            <p:cNvPr id="35" name="Google Shape;156;p19">
              <a:extLst>
                <a:ext uri="{FF2B5EF4-FFF2-40B4-BE49-F238E27FC236}">
                  <a16:creationId xmlns:a16="http://schemas.microsoft.com/office/drawing/2014/main" id="{F553F9DC-BF67-27D4-84E5-D50CCEFC447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36" name="Google Shape;157;p19">
              <a:extLst>
                <a:ext uri="{FF2B5EF4-FFF2-40B4-BE49-F238E27FC236}">
                  <a16:creationId xmlns:a16="http://schemas.microsoft.com/office/drawing/2014/main" id="{BB89350F-1A92-86EB-4DC7-31BDD527C3A4}"/>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37" name="Google Shape;158;p19">
              <a:extLst>
                <a:ext uri="{FF2B5EF4-FFF2-40B4-BE49-F238E27FC236}">
                  <a16:creationId xmlns:a16="http://schemas.microsoft.com/office/drawing/2014/main" id="{F1B4949B-AD24-B266-5D91-E6A1ADFB7EEE}"/>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4" name="Slide Number Placeholder 3">
            <a:extLst>
              <a:ext uri="{FF2B5EF4-FFF2-40B4-BE49-F238E27FC236}">
                <a16:creationId xmlns:a16="http://schemas.microsoft.com/office/drawing/2014/main" id="{58E39CD0-5EB4-3EED-0214-EFCE8CF4159B}"/>
              </a:ext>
            </a:extLst>
          </p:cNvPr>
          <p:cNvSpPr>
            <a:spLocks noGrp="1"/>
          </p:cNvSpPr>
          <p:nvPr>
            <p:ph type="sldNum" sz="quarter" idx="12"/>
          </p:nvPr>
        </p:nvSpPr>
        <p:spPr/>
        <p:txBody>
          <a:bodyPr/>
          <a:lstStyle/>
          <a:p>
            <a:fld id="{80D2C417-4971-C247-AACD-63BA11808A54}" type="slidenum">
              <a:rPr lang="en-US" smtClean="0"/>
              <a:t>2</a:t>
            </a:fld>
            <a:endParaRPr lang="en-US"/>
          </a:p>
        </p:txBody>
      </p:sp>
      <p:sp>
        <p:nvSpPr>
          <p:cNvPr id="3" name="TextBox 2">
            <a:extLst>
              <a:ext uri="{FF2B5EF4-FFF2-40B4-BE49-F238E27FC236}">
                <a16:creationId xmlns:a16="http://schemas.microsoft.com/office/drawing/2014/main" id="{096E0F11-8E4C-02E7-0037-F1DC860BD654}"/>
              </a:ext>
            </a:extLst>
          </p:cNvPr>
          <p:cNvSpPr txBox="1"/>
          <p:nvPr/>
        </p:nvSpPr>
        <p:spPr>
          <a:xfrm>
            <a:off x="307127" y="6542730"/>
            <a:ext cx="184731" cy="461665"/>
          </a:xfrm>
          <a:prstGeom prst="rect">
            <a:avLst/>
          </a:prstGeom>
          <a:noFill/>
        </p:spPr>
        <p:txBody>
          <a:bodyPr wrap="none" rtlCol="0">
            <a:spAutoFit/>
          </a:bodyPr>
          <a:lstStyle/>
          <a:p>
            <a:endParaRPr lang="en-US" sz="2400" dirty="0"/>
          </a:p>
        </p:txBody>
      </p:sp>
      <p:sp>
        <p:nvSpPr>
          <p:cNvPr id="8" name="TextBox 7">
            <a:extLst>
              <a:ext uri="{FF2B5EF4-FFF2-40B4-BE49-F238E27FC236}">
                <a16:creationId xmlns:a16="http://schemas.microsoft.com/office/drawing/2014/main" id="{772BA3B3-3DB6-69D6-EED7-87B0723D2BB9}"/>
              </a:ext>
            </a:extLst>
          </p:cNvPr>
          <p:cNvSpPr txBox="1"/>
          <p:nvPr/>
        </p:nvSpPr>
        <p:spPr>
          <a:xfrm>
            <a:off x="561527" y="938292"/>
            <a:ext cx="11039923" cy="4420890"/>
          </a:xfrm>
          <a:prstGeom prst="rect">
            <a:avLst/>
          </a:prstGeom>
          <a:noFill/>
        </p:spPr>
        <p:txBody>
          <a:bodyPr wrap="square" rtlCol="0">
            <a:spAutoFit/>
          </a:bodyPr>
          <a:lstStyle/>
          <a:p>
            <a:pPr marL="380990" indent="-380990">
              <a:lnSpc>
                <a:spcPct val="200000"/>
              </a:lnSpc>
              <a:buFont typeface="Arial" panose="020B0604020202020204" pitchFamily="34" charset="0"/>
              <a:buChar char="•"/>
            </a:pPr>
            <a:r>
              <a:rPr lang="en-US" sz="2400" dirty="0"/>
              <a:t>Very quick introduction to </a:t>
            </a:r>
            <a:r>
              <a:rPr lang="en-US" sz="2400" dirty="0">
                <a:latin typeface="Hack Nerd Font Mono" panose="020B0609030202020204" pitchFamily="49" charset="0"/>
                <a:ea typeface="Hack Nerd Font Mono" panose="020B0609030202020204" pitchFamily="49" charset="0"/>
                <a:cs typeface="Hack Nerd Font Mono" panose="020B0609030202020204" pitchFamily="49" charset="0"/>
              </a:rPr>
              <a:t>SQuADDS</a:t>
            </a:r>
          </a:p>
          <a:p>
            <a:pPr marL="380990" indent="-380990">
              <a:lnSpc>
                <a:spcPct val="200000"/>
              </a:lnSpc>
              <a:buFont typeface="Arial" panose="020B0604020202020204" pitchFamily="34" charset="0"/>
              <a:buChar char="•"/>
            </a:pPr>
            <a:r>
              <a:rPr lang="en-US" sz="2400" dirty="0"/>
              <a:t>Understanding the Inverse Design Problem</a:t>
            </a:r>
          </a:p>
          <a:p>
            <a:pPr marL="380990" indent="-380990">
              <a:lnSpc>
                <a:spcPct val="200000"/>
              </a:lnSpc>
              <a:buFont typeface="Arial" panose="020B0604020202020204" pitchFamily="34" charset="0"/>
              <a:buChar char="•"/>
            </a:pPr>
            <a:r>
              <a:rPr lang="en-US" sz="2400" dirty="0"/>
              <a:t>Understanding Interpolation problem</a:t>
            </a:r>
          </a:p>
          <a:p>
            <a:pPr marL="380990" indent="-380990">
              <a:lnSpc>
                <a:spcPct val="200000"/>
              </a:lnSpc>
              <a:buFont typeface="Arial" panose="020B0604020202020204" pitchFamily="34" charset="0"/>
              <a:buChar char="•"/>
            </a:pPr>
            <a:r>
              <a:rPr lang="en-US" sz="2400" dirty="0"/>
              <a:t>A crash course into the relevant ML tools: Feature engineering, LASSO, MLPs, KANs</a:t>
            </a:r>
          </a:p>
          <a:p>
            <a:pPr marL="380990" indent="-380990">
              <a:lnSpc>
                <a:spcPct val="200000"/>
              </a:lnSpc>
              <a:buFont typeface="Arial" panose="020B0604020202020204" pitchFamily="34" charset="0"/>
              <a:buChar char="•"/>
            </a:pPr>
            <a:r>
              <a:rPr lang="en-US" sz="2400" dirty="0">
                <a:solidFill>
                  <a:srgbClr val="C00000"/>
                </a:solidFill>
              </a:rPr>
              <a:t>Workshop: Using ML and SQuADDS to solve the inverse design and interpolation problems </a:t>
            </a:r>
          </a:p>
        </p:txBody>
      </p:sp>
    </p:spTree>
    <p:extLst>
      <p:ext uri="{BB962C8B-B14F-4D97-AF65-F5344CB8AC3E}">
        <p14:creationId xmlns:p14="http://schemas.microsoft.com/office/powerpoint/2010/main" val="747479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5" name="Slide Number Placeholder 5">
            <a:extLst>
              <a:ext uri="{FF2B5EF4-FFF2-40B4-BE49-F238E27FC236}">
                <a16:creationId xmlns:a16="http://schemas.microsoft.com/office/drawing/2014/main" id="{F3C01AF3-9983-FC0E-5BB5-AD59C38A9C49}"/>
              </a:ext>
            </a:extLst>
          </p:cNvPr>
          <p:cNvSpPr>
            <a:spLocks noGrp="1"/>
          </p:cNvSpPr>
          <p:nvPr>
            <p:ph type="sldNum" sz="quarter" idx="12"/>
          </p:nvPr>
        </p:nvSpPr>
        <p:spPr>
          <a:xfrm>
            <a:off x="9502587" y="6492875"/>
            <a:ext cx="2743200" cy="365125"/>
          </a:xfrm>
        </p:spPr>
        <p:txBody>
          <a:bodyPr/>
          <a:lstStyle/>
          <a:p>
            <a:r>
              <a:rPr lang="en-US" dirty="0"/>
              <a:t>11</a:t>
            </a:r>
          </a:p>
        </p:txBody>
      </p:sp>
      <p:sp>
        <p:nvSpPr>
          <p:cNvPr id="8" name="TextBox 7">
            <a:extLst>
              <a:ext uri="{FF2B5EF4-FFF2-40B4-BE49-F238E27FC236}">
                <a16:creationId xmlns:a16="http://schemas.microsoft.com/office/drawing/2014/main" id="{722332B8-39F5-194F-EE65-0D397905959A}"/>
              </a:ext>
            </a:extLst>
          </p:cNvPr>
          <p:cNvSpPr txBox="1"/>
          <p:nvPr/>
        </p:nvSpPr>
        <p:spPr>
          <a:xfrm>
            <a:off x="446498" y="85642"/>
            <a:ext cx="10777560" cy="6891695"/>
          </a:xfrm>
          <a:prstGeom prst="rect">
            <a:avLst/>
          </a:prstGeom>
          <a:noFill/>
        </p:spPr>
        <p:txBody>
          <a:bodyPr wrap="square" rtlCol="0">
            <a:spAutoFit/>
          </a:bodyPr>
          <a:lstStyle/>
          <a:p>
            <a:pPr>
              <a:lnSpc>
                <a:spcPct val="200000"/>
              </a:lnSpc>
            </a:pPr>
            <a:r>
              <a:rPr lang="en-US" sz="2800" b="1" dirty="0">
                <a:solidFill>
                  <a:srgbClr val="C00000"/>
                </a:solidFill>
              </a:rPr>
              <a:t>Workshop Objectives:</a:t>
            </a:r>
          </a:p>
          <a:p>
            <a:pPr marL="914389" lvl="1" indent="-457189">
              <a:lnSpc>
                <a:spcPct val="250000"/>
              </a:lnSpc>
              <a:buFont typeface="Arial" panose="020B0604020202020204" pitchFamily="34" charset="0"/>
              <a:buChar char="•"/>
            </a:pPr>
            <a:r>
              <a:rPr lang="en-US" sz="2400" dirty="0"/>
              <a:t>Learn how to use </a:t>
            </a:r>
            <a:r>
              <a:rPr lang="en-US" sz="2400" dirty="0">
                <a:latin typeface="Hack Nerd Font Mono" panose="020B0609030202020204" pitchFamily="49" charset="0"/>
                <a:ea typeface="Hack Nerd Font Mono" panose="020B0609030202020204" pitchFamily="49" charset="0"/>
                <a:cs typeface="Hack Nerd Font Mono" panose="020B0609030202020204" pitchFamily="49" charset="0"/>
              </a:rPr>
              <a:t>SQuADDS, </a:t>
            </a:r>
            <a:r>
              <a:rPr lang="en-US" sz="2400" dirty="0" err="1">
                <a:latin typeface="Hack Nerd Font Mono" panose="020B0609030202020204" pitchFamily="49" charset="0"/>
                <a:ea typeface="Hack Nerd Font Mono" panose="020B0609030202020204" pitchFamily="49" charset="0"/>
                <a:cs typeface="Hack Nerd Font Mono" panose="020B0609030202020204" pitchFamily="49" charset="0"/>
              </a:rPr>
              <a:t>qiskit</a:t>
            </a:r>
            <a:r>
              <a:rPr lang="en-US" sz="2400" dirty="0">
                <a:latin typeface="Hack Nerd Font Mono" panose="020B0609030202020204" pitchFamily="49" charset="0"/>
                <a:ea typeface="Hack Nerd Font Mono" panose="020B0609030202020204" pitchFamily="49" charset="0"/>
                <a:cs typeface="Hack Nerd Font Mono" panose="020B0609030202020204" pitchFamily="49" charset="0"/>
              </a:rPr>
              <a:t>-metal, palace, </a:t>
            </a:r>
            <a:r>
              <a:rPr lang="en-US" sz="2400" dirty="0" err="1">
                <a:latin typeface="Hack Nerd Font Mono" panose="020B0609030202020204" pitchFamily="49" charset="0"/>
                <a:ea typeface="Hack Nerd Font Mono" panose="020B0609030202020204" pitchFamily="49" charset="0"/>
                <a:cs typeface="Hack Nerd Font Mono" panose="020B0609030202020204" pitchFamily="49" charset="0"/>
              </a:rPr>
              <a:t>SQDMetal</a:t>
            </a:r>
            <a:endParaRPr lang="en-US" sz="2200" dirty="0"/>
          </a:p>
          <a:p>
            <a:pPr marL="914389" lvl="1" indent="-457189">
              <a:lnSpc>
                <a:spcPct val="250000"/>
              </a:lnSpc>
              <a:buFont typeface="Arial" panose="020B0604020202020204" pitchFamily="34" charset="0"/>
              <a:buChar char="•"/>
            </a:pPr>
            <a:r>
              <a:rPr lang="en-US" sz="2400" dirty="0"/>
              <a:t>Learn how to use ML systems to solve the interpolation problem</a:t>
            </a:r>
          </a:p>
          <a:p>
            <a:pPr marL="914389" lvl="1" indent="-457189">
              <a:lnSpc>
                <a:spcPct val="250000"/>
              </a:lnSpc>
              <a:buFont typeface="Arial" panose="020B0604020202020204" pitchFamily="34" charset="0"/>
              <a:buChar char="•"/>
            </a:pPr>
            <a:r>
              <a:rPr lang="en-US" sz="2400" dirty="0"/>
              <a:t>Learn about how we are using ML systems to solve the inverse design problem while not forgetting we are in the business of physics and not in the business of raising VC money</a:t>
            </a:r>
          </a:p>
          <a:p>
            <a:pPr marL="914389" lvl="1" indent="-457189">
              <a:lnSpc>
                <a:spcPct val="200000"/>
              </a:lnSpc>
              <a:buFont typeface="Arial" panose="020B0604020202020204" pitchFamily="34" charset="0"/>
              <a:buChar char="•"/>
            </a:pPr>
            <a:endParaRPr lang="en-US" sz="2400" dirty="0"/>
          </a:p>
          <a:p>
            <a:pPr marL="457189" indent="-457189">
              <a:lnSpc>
                <a:spcPct val="200000"/>
              </a:lnSpc>
              <a:buFont typeface="Arial" panose="020B0604020202020204" pitchFamily="34" charset="0"/>
              <a:buChar char="•"/>
            </a:pPr>
            <a:endParaRPr lang="en-US" sz="2200" dirty="0">
              <a:solidFill>
                <a:srgbClr val="C00000"/>
              </a:solidFill>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9B19D95-8025-13B7-90FF-A5C2CBBE1C5E}"/>
                  </a:ext>
                </a:extLst>
              </p:cNvPr>
              <p:cNvSpPr txBox="1"/>
              <p:nvPr/>
            </p:nvSpPr>
            <p:spPr>
              <a:xfrm>
                <a:off x="1032933" y="6030142"/>
                <a:ext cx="4267963" cy="414537"/>
              </a:xfrm>
              <a:prstGeom prst="rect">
                <a:avLst/>
              </a:prstGeom>
              <a:noFill/>
            </p:spPr>
            <p:txBody>
              <a:bodyPr wrap="none" rtlCol="0">
                <a:spAutoFit/>
              </a:bodyPr>
              <a:lstStyle/>
              <a:p>
                <a:r>
                  <a:rPr lang="en-US" sz="1867" dirty="0">
                    <a:solidFill>
                      <a:srgbClr val="C00000"/>
                    </a:solidFill>
                  </a:rPr>
                  <a:t>Which design space parameters affect </a:t>
                </a:r>
                <a14:m>
                  <m:oMath xmlns:m="http://schemas.openxmlformats.org/officeDocument/2006/math">
                    <m:acc>
                      <m:accPr>
                        <m:chr m:val="⃗"/>
                        <m:ctrlPr>
                          <a:rPr lang="en-US" sz="1867" i="1">
                            <a:solidFill>
                              <a:srgbClr val="C00000"/>
                            </a:solidFill>
                            <a:latin typeface="Cambria Math" panose="02040503050406030204" pitchFamily="18" charset="0"/>
                          </a:rPr>
                        </m:ctrlPr>
                      </m:accPr>
                      <m:e>
                        <m:r>
                          <a:rPr lang="en-US" sz="1867" i="1">
                            <a:solidFill>
                              <a:srgbClr val="C00000"/>
                            </a:solidFill>
                            <a:latin typeface="Cambria Math" panose="02040503050406030204" pitchFamily="18" charset="0"/>
                          </a:rPr>
                          <m:t>𝐻</m:t>
                        </m:r>
                      </m:e>
                    </m:acc>
                  </m:oMath>
                </a14:m>
                <a:r>
                  <a:rPr lang="en-US" sz="1867" dirty="0">
                    <a:solidFill>
                      <a:srgbClr val="C00000"/>
                    </a:solidFill>
                  </a:rPr>
                  <a:t>? </a:t>
                </a:r>
              </a:p>
            </p:txBody>
          </p:sp>
        </mc:Choice>
        <mc:Fallback>
          <p:sp>
            <p:nvSpPr>
              <p:cNvPr id="9" name="TextBox 8">
                <a:extLst>
                  <a:ext uri="{FF2B5EF4-FFF2-40B4-BE49-F238E27FC236}">
                    <a16:creationId xmlns:a16="http://schemas.microsoft.com/office/drawing/2014/main" id="{79B19D95-8025-13B7-90FF-A5C2CBBE1C5E}"/>
                  </a:ext>
                </a:extLst>
              </p:cNvPr>
              <p:cNvSpPr txBox="1">
                <a:spLocks noRot="1" noChangeAspect="1" noMove="1" noResize="1" noEditPoints="1" noAdjustHandles="1" noChangeArrowheads="1" noChangeShapeType="1" noTextEdit="1"/>
              </p:cNvSpPr>
              <p:nvPr/>
            </p:nvSpPr>
            <p:spPr>
              <a:xfrm>
                <a:off x="1032933" y="6030142"/>
                <a:ext cx="4267963" cy="414537"/>
              </a:xfrm>
              <a:prstGeom prst="rect">
                <a:avLst/>
              </a:prstGeom>
              <a:blipFill>
                <a:blip r:embed="rId3"/>
                <a:stretch>
                  <a:fillRect l="-1187" r="-297" b="-205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02749C4-3291-E5AE-5668-76A1445F0997}"/>
                  </a:ext>
                </a:extLst>
              </p:cNvPr>
              <p:cNvSpPr txBox="1"/>
              <p:nvPr/>
            </p:nvSpPr>
            <p:spPr>
              <a:xfrm>
                <a:off x="8286741" y="6010188"/>
                <a:ext cx="2431691" cy="414537"/>
              </a:xfrm>
              <a:prstGeom prst="rect">
                <a:avLst/>
              </a:prstGeom>
              <a:noFill/>
            </p:spPr>
            <p:txBody>
              <a:bodyPr wrap="none" rtlCol="0">
                <a:spAutoFit/>
              </a:bodyPr>
              <a:lstStyle/>
              <a:p>
                <a:r>
                  <a:rPr lang="en-US" sz="1867" dirty="0">
                    <a:solidFill>
                      <a:srgbClr val="C00000"/>
                    </a:solidFill>
                  </a:rPr>
                  <a:t>How do they affect </a:t>
                </a:r>
                <a14:m>
                  <m:oMath xmlns:m="http://schemas.openxmlformats.org/officeDocument/2006/math">
                    <m:acc>
                      <m:accPr>
                        <m:chr m:val="⃗"/>
                        <m:ctrlPr>
                          <a:rPr lang="en-US" sz="1867" i="1">
                            <a:solidFill>
                              <a:srgbClr val="C00000"/>
                            </a:solidFill>
                            <a:latin typeface="Cambria Math" panose="02040503050406030204" pitchFamily="18" charset="0"/>
                          </a:rPr>
                        </m:ctrlPr>
                      </m:accPr>
                      <m:e>
                        <m:r>
                          <a:rPr lang="en-US" sz="1867" i="1">
                            <a:solidFill>
                              <a:srgbClr val="C00000"/>
                            </a:solidFill>
                            <a:latin typeface="Cambria Math" panose="02040503050406030204" pitchFamily="18" charset="0"/>
                          </a:rPr>
                          <m:t>𝐻</m:t>
                        </m:r>
                      </m:e>
                    </m:acc>
                  </m:oMath>
                </a14:m>
                <a:r>
                  <a:rPr lang="en-US" sz="1867" dirty="0">
                    <a:solidFill>
                      <a:srgbClr val="C00000"/>
                    </a:solidFill>
                  </a:rPr>
                  <a:t>? </a:t>
                </a:r>
              </a:p>
            </p:txBody>
          </p:sp>
        </mc:Choice>
        <mc:Fallback>
          <p:sp>
            <p:nvSpPr>
              <p:cNvPr id="10" name="TextBox 9">
                <a:extLst>
                  <a:ext uri="{FF2B5EF4-FFF2-40B4-BE49-F238E27FC236}">
                    <a16:creationId xmlns:a16="http://schemas.microsoft.com/office/drawing/2014/main" id="{002749C4-3291-E5AE-5668-76A1445F0997}"/>
                  </a:ext>
                </a:extLst>
              </p:cNvPr>
              <p:cNvSpPr txBox="1">
                <a:spLocks noRot="1" noChangeAspect="1" noMove="1" noResize="1" noEditPoints="1" noAdjustHandles="1" noChangeArrowheads="1" noChangeShapeType="1" noTextEdit="1"/>
              </p:cNvSpPr>
              <p:nvPr/>
            </p:nvSpPr>
            <p:spPr>
              <a:xfrm>
                <a:off x="8286741" y="6010188"/>
                <a:ext cx="2431691" cy="414537"/>
              </a:xfrm>
              <a:prstGeom prst="rect">
                <a:avLst/>
              </a:prstGeom>
              <a:blipFill>
                <a:blip r:embed="rId4"/>
                <a:stretch>
                  <a:fillRect l="-2083" r="-1563" b="-24242"/>
                </a:stretch>
              </a:blipFill>
            </p:spPr>
            <p:txBody>
              <a:bodyPr/>
              <a:lstStyle/>
              <a:p>
                <a:r>
                  <a:rPr lang="en-US">
                    <a:noFill/>
                  </a:rPr>
                  <a:t> </a:t>
                </a:r>
              </a:p>
            </p:txBody>
          </p:sp>
        </mc:Fallback>
      </mc:AlternateContent>
    </p:spTree>
    <p:extLst>
      <p:ext uri="{BB962C8B-B14F-4D97-AF65-F5344CB8AC3E}">
        <p14:creationId xmlns:p14="http://schemas.microsoft.com/office/powerpoint/2010/main" val="19253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5" name="Slide Number Placeholder 5">
            <a:extLst>
              <a:ext uri="{FF2B5EF4-FFF2-40B4-BE49-F238E27FC236}">
                <a16:creationId xmlns:a16="http://schemas.microsoft.com/office/drawing/2014/main" id="{F3C01AF3-9983-FC0E-5BB5-AD59C38A9C49}"/>
              </a:ext>
            </a:extLst>
          </p:cNvPr>
          <p:cNvSpPr>
            <a:spLocks noGrp="1"/>
          </p:cNvSpPr>
          <p:nvPr>
            <p:ph type="sldNum" sz="quarter" idx="12"/>
          </p:nvPr>
        </p:nvSpPr>
        <p:spPr>
          <a:xfrm>
            <a:off x="9502587" y="6492875"/>
            <a:ext cx="2743200" cy="365125"/>
          </a:xfrm>
        </p:spPr>
        <p:txBody>
          <a:bodyPr/>
          <a:lstStyle/>
          <a:p>
            <a:r>
              <a:rPr lang="en-US" dirty="0"/>
              <a:t>11</a:t>
            </a:r>
          </a:p>
        </p:txBody>
      </p:sp>
      <p:sp>
        <p:nvSpPr>
          <p:cNvPr id="8" name="Subtitle 2">
            <a:extLst>
              <a:ext uri="{FF2B5EF4-FFF2-40B4-BE49-F238E27FC236}">
                <a16:creationId xmlns:a16="http://schemas.microsoft.com/office/drawing/2014/main" id="{59CE8EE0-2888-F429-60BC-C4B51D6177EF}"/>
              </a:ext>
            </a:extLst>
          </p:cNvPr>
          <p:cNvSpPr txBox="1">
            <a:spLocks/>
          </p:cNvSpPr>
          <p:nvPr/>
        </p:nvSpPr>
        <p:spPr>
          <a:xfrm>
            <a:off x="299523" y="194537"/>
            <a:ext cx="6637725" cy="593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ML Crash Course: </a:t>
            </a:r>
            <a:r>
              <a:rPr lang="en-US" b="1" i="1" dirty="0"/>
              <a:t>KANs</a:t>
            </a:r>
            <a:endParaRPr lang="en-US" b="1" dirty="0"/>
          </a:p>
          <a:p>
            <a:endParaRPr lang="en-US" dirty="0"/>
          </a:p>
        </p:txBody>
      </p:sp>
      <p:pic>
        <p:nvPicPr>
          <p:cNvPr id="3" name="Picture 2">
            <a:extLst>
              <a:ext uri="{FF2B5EF4-FFF2-40B4-BE49-F238E27FC236}">
                <a16:creationId xmlns:a16="http://schemas.microsoft.com/office/drawing/2014/main" id="{6818DF0D-92DD-0D26-5C5B-1B18140F16E2}"/>
              </a:ext>
            </a:extLst>
          </p:cNvPr>
          <p:cNvPicPr>
            <a:picLocks noChangeAspect="1"/>
          </p:cNvPicPr>
          <p:nvPr/>
        </p:nvPicPr>
        <p:blipFill>
          <a:blip r:embed="rId3"/>
          <a:stretch>
            <a:fillRect/>
          </a:stretch>
        </p:blipFill>
        <p:spPr>
          <a:xfrm>
            <a:off x="144613" y="977900"/>
            <a:ext cx="6832600" cy="2451100"/>
          </a:xfrm>
          <a:prstGeom prst="rect">
            <a:avLst/>
          </a:prstGeom>
        </p:spPr>
      </p:pic>
      <p:sp>
        <p:nvSpPr>
          <p:cNvPr id="4" name="TextBox 3">
            <a:extLst>
              <a:ext uri="{FF2B5EF4-FFF2-40B4-BE49-F238E27FC236}">
                <a16:creationId xmlns:a16="http://schemas.microsoft.com/office/drawing/2014/main" id="{9DC16514-7EA5-CF97-6534-16D3AA087E15}"/>
              </a:ext>
            </a:extLst>
          </p:cNvPr>
          <p:cNvSpPr txBox="1"/>
          <p:nvPr/>
        </p:nvSpPr>
        <p:spPr>
          <a:xfrm>
            <a:off x="7281167" y="1326287"/>
            <a:ext cx="4964620" cy="1754326"/>
          </a:xfrm>
          <a:prstGeom prst="rect">
            <a:avLst/>
          </a:prstGeom>
          <a:noFill/>
        </p:spPr>
        <p:txBody>
          <a:bodyPr wrap="square" rtlCol="0">
            <a:spAutoFit/>
          </a:bodyPr>
          <a:lstStyle/>
          <a:p>
            <a:r>
              <a:rPr lang="en-US" dirty="0"/>
              <a:t>“The Kolmogorov–Arnold Theorem tells us something beautifully simple and powerful: that any multivariable continuous function can be built up from a sum of univariate functions — a kind of mathematical reassurance that even complex systems can be decomposed into simpler parts.”</a:t>
            </a:r>
          </a:p>
        </p:txBody>
      </p:sp>
      <p:pic>
        <p:nvPicPr>
          <p:cNvPr id="13" name="Picture 2" descr="A Beginner-friendly Introduction to Kolmogorov Arnold Networks (KAN)">
            <a:extLst>
              <a:ext uri="{FF2B5EF4-FFF2-40B4-BE49-F238E27FC236}">
                <a16:creationId xmlns:a16="http://schemas.microsoft.com/office/drawing/2014/main" id="{DACB6368-07F3-A8F9-250D-7AC2B72CC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348" y="3841183"/>
            <a:ext cx="10148055" cy="27893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7D04D0D-0B22-09AA-C323-5C596D1CBD70}"/>
              </a:ext>
            </a:extLst>
          </p:cNvPr>
          <p:cNvPicPr>
            <a:picLocks noChangeAspect="1"/>
          </p:cNvPicPr>
          <p:nvPr/>
        </p:nvPicPr>
        <p:blipFill>
          <a:blip r:embed="rId5"/>
          <a:stretch>
            <a:fillRect/>
          </a:stretch>
        </p:blipFill>
        <p:spPr>
          <a:xfrm>
            <a:off x="926155" y="935834"/>
            <a:ext cx="10541248" cy="5683108"/>
          </a:xfrm>
          <a:prstGeom prst="rect">
            <a:avLst/>
          </a:prstGeom>
        </p:spPr>
      </p:pic>
    </p:spTree>
    <p:extLst>
      <p:ext uri="{BB962C8B-B14F-4D97-AF65-F5344CB8AC3E}">
        <p14:creationId xmlns:p14="http://schemas.microsoft.com/office/powerpoint/2010/main" val="253675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100"/>
                                        <p:tgtEl>
                                          <p:spTgt spid="3"/>
                                        </p:tgtEl>
                                      </p:cBhvr>
                                    </p:animEffect>
                                    <p:set>
                                      <p:cBhvr>
                                        <p:cTn id="18" dur="1" fill="hold">
                                          <p:stCondLst>
                                            <p:cond delay="99"/>
                                          </p:stCondLst>
                                        </p:cTn>
                                        <p:tgtEl>
                                          <p:spTgt spid="3"/>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100"/>
                                        <p:tgtEl>
                                          <p:spTgt spid="4"/>
                                        </p:tgtEl>
                                      </p:cBhvr>
                                    </p:animEffect>
                                    <p:set>
                                      <p:cBhvr>
                                        <p:cTn id="21" dur="1" fill="hold">
                                          <p:stCondLst>
                                            <p:cond delay="99"/>
                                          </p:stCondLst>
                                        </p:cTn>
                                        <p:tgtEl>
                                          <p:spTgt spid="4"/>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100"/>
                                        <p:tgtEl>
                                          <p:spTgt spid="13"/>
                                        </p:tgtEl>
                                      </p:cBhvr>
                                    </p:animEffect>
                                    <p:set>
                                      <p:cBhvr>
                                        <p:cTn id="24" dur="1" fill="hold">
                                          <p:stCondLst>
                                            <p:cond delay="99"/>
                                          </p:stCondLst>
                                        </p:cTn>
                                        <p:tgtEl>
                                          <p:spTgt spid="1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5" name="Slide Number Placeholder 5">
            <a:extLst>
              <a:ext uri="{FF2B5EF4-FFF2-40B4-BE49-F238E27FC236}">
                <a16:creationId xmlns:a16="http://schemas.microsoft.com/office/drawing/2014/main" id="{F3C01AF3-9983-FC0E-5BB5-AD59C38A9C49}"/>
              </a:ext>
            </a:extLst>
          </p:cNvPr>
          <p:cNvSpPr>
            <a:spLocks noGrp="1"/>
          </p:cNvSpPr>
          <p:nvPr>
            <p:ph type="sldNum" sz="quarter" idx="12"/>
          </p:nvPr>
        </p:nvSpPr>
        <p:spPr>
          <a:xfrm>
            <a:off x="9502587" y="6492875"/>
            <a:ext cx="2743200" cy="365125"/>
          </a:xfrm>
        </p:spPr>
        <p:txBody>
          <a:bodyPr/>
          <a:lstStyle/>
          <a:p>
            <a:r>
              <a:rPr lang="en-US" dirty="0"/>
              <a:t>11</a:t>
            </a:r>
          </a:p>
        </p:txBody>
      </p:sp>
      <p:sp>
        <p:nvSpPr>
          <p:cNvPr id="8" name="Subtitle 2">
            <a:extLst>
              <a:ext uri="{FF2B5EF4-FFF2-40B4-BE49-F238E27FC236}">
                <a16:creationId xmlns:a16="http://schemas.microsoft.com/office/drawing/2014/main" id="{59CE8EE0-2888-F429-60BC-C4B51D6177EF}"/>
              </a:ext>
            </a:extLst>
          </p:cNvPr>
          <p:cNvSpPr txBox="1">
            <a:spLocks/>
          </p:cNvSpPr>
          <p:nvPr/>
        </p:nvSpPr>
        <p:spPr>
          <a:xfrm>
            <a:off x="299523" y="194537"/>
            <a:ext cx="6637725" cy="593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ML Crash Course: </a:t>
            </a:r>
            <a:r>
              <a:rPr lang="en-US" b="1" i="1" dirty="0"/>
              <a:t>KANs</a:t>
            </a:r>
            <a:endParaRPr lang="en-US" b="1" dirty="0"/>
          </a:p>
          <a:p>
            <a:endParaRPr lang="en-US" dirty="0"/>
          </a:p>
        </p:txBody>
      </p:sp>
      <p:pic>
        <p:nvPicPr>
          <p:cNvPr id="2" name="Picture 1">
            <a:extLst>
              <a:ext uri="{FF2B5EF4-FFF2-40B4-BE49-F238E27FC236}">
                <a16:creationId xmlns:a16="http://schemas.microsoft.com/office/drawing/2014/main" id="{23415CC5-6946-4939-708A-777BA6D792E5}"/>
              </a:ext>
            </a:extLst>
          </p:cNvPr>
          <p:cNvPicPr>
            <a:picLocks noChangeAspect="1"/>
          </p:cNvPicPr>
          <p:nvPr/>
        </p:nvPicPr>
        <p:blipFill>
          <a:blip r:embed="rId3"/>
          <a:srcRect/>
          <a:stretch/>
        </p:blipFill>
        <p:spPr>
          <a:xfrm>
            <a:off x="980533" y="820368"/>
            <a:ext cx="10230858" cy="5667398"/>
          </a:xfrm>
          <a:prstGeom prst="rect">
            <a:avLst/>
          </a:prstGeom>
        </p:spPr>
      </p:pic>
      <p:sp>
        <p:nvSpPr>
          <p:cNvPr id="10" name="TextBox 9">
            <a:extLst>
              <a:ext uri="{FF2B5EF4-FFF2-40B4-BE49-F238E27FC236}">
                <a16:creationId xmlns:a16="http://schemas.microsoft.com/office/drawing/2014/main" id="{BC48BD54-5A4F-24F4-D3F2-8A37B90876B5}"/>
              </a:ext>
            </a:extLst>
          </p:cNvPr>
          <p:cNvSpPr txBox="1"/>
          <p:nvPr/>
        </p:nvSpPr>
        <p:spPr>
          <a:xfrm>
            <a:off x="132313" y="6652158"/>
            <a:ext cx="6068072" cy="256545"/>
          </a:xfrm>
          <a:prstGeom prst="rect">
            <a:avLst/>
          </a:prstGeom>
          <a:noFill/>
        </p:spPr>
        <p:txBody>
          <a:bodyPr wrap="square">
            <a:spAutoFit/>
          </a:bodyPr>
          <a:lstStyle/>
          <a:p>
            <a:r>
              <a:rPr lang="en-US" sz="1067" baseline="30000" dirty="0"/>
              <a:t>Courtesy</a:t>
            </a:r>
            <a:r>
              <a:rPr lang="en-US" sz="1067" dirty="0"/>
              <a:t> </a:t>
            </a:r>
            <a:r>
              <a:rPr lang="en-US" sz="1067" baseline="30000" dirty="0"/>
              <a:t>of Serrano Academy</a:t>
            </a:r>
          </a:p>
        </p:txBody>
      </p:sp>
    </p:spTree>
    <p:extLst>
      <p:ext uri="{BB962C8B-B14F-4D97-AF65-F5344CB8AC3E}">
        <p14:creationId xmlns:p14="http://schemas.microsoft.com/office/powerpoint/2010/main" val="37076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5" name="Slide Number Placeholder 5">
            <a:extLst>
              <a:ext uri="{FF2B5EF4-FFF2-40B4-BE49-F238E27FC236}">
                <a16:creationId xmlns:a16="http://schemas.microsoft.com/office/drawing/2014/main" id="{F3C01AF3-9983-FC0E-5BB5-AD59C38A9C49}"/>
              </a:ext>
            </a:extLst>
          </p:cNvPr>
          <p:cNvSpPr>
            <a:spLocks noGrp="1"/>
          </p:cNvSpPr>
          <p:nvPr>
            <p:ph type="sldNum" sz="quarter" idx="12"/>
          </p:nvPr>
        </p:nvSpPr>
        <p:spPr>
          <a:xfrm>
            <a:off x="9502587" y="6492875"/>
            <a:ext cx="2743200" cy="365125"/>
          </a:xfrm>
        </p:spPr>
        <p:txBody>
          <a:bodyPr/>
          <a:lstStyle/>
          <a:p>
            <a:r>
              <a:rPr lang="en-US" dirty="0"/>
              <a:t>11</a:t>
            </a:r>
          </a:p>
        </p:txBody>
      </p:sp>
      <p:sp>
        <p:nvSpPr>
          <p:cNvPr id="8" name="Subtitle 2">
            <a:extLst>
              <a:ext uri="{FF2B5EF4-FFF2-40B4-BE49-F238E27FC236}">
                <a16:creationId xmlns:a16="http://schemas.microsoft.com/office/drawing/2014/main" id="{59CE8EE0-2888-F429-60BC-C4B51D6177EF}"/>
              </a:ext>
            </a:extLst>
          </p:cNvPr>
          <p:cNvSpPr txBox="1">
            <a:spLocks/>
          </p:cNvSpPr>
          <p:nvPr/>
        </p:nvSpPr>
        <p:spPr>
          <a:xfrm>
            <a:off x="299523" y="194537"/>
            <a:ext cx="6637725" cy="593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ML Crash Course: </a:t>
            </a:r>
            <a:r>
              <a:rPr lang="en-US" b="1" i="1" dirty="0"/>
              <a:t>KANs</a:t>
            </a:r>
            <a:endParaRPr lang="en-US" b="1" dirty="0"/>
          </a:p>
          <a:p>
            <a:endParaRPr lang="en-US" dirty="0"/>
          </a:p>
        </p:txBody>
      </p:sp>
      <p:pic>
        <p:nvPicPr>
          <p:cNvPr id="2" name="Picture 1">
            <a:extLst>
              <a:ext uri="{FF2B5EF4-FFF2-40B4-BE49-F238E27FC236}">
                <a16:creationId xmlns:a16="http://schemas.microsoft.com/office/drawing/2014/main" id="{23415CC5-6946-4939-708A-777BA6D792E5}"/>
              </a:ext>
            </a:extLst>
          </p:cNvPr>
          <p:cNvPicPr>
            <a:picLocks noChangeAspect="1"/>
          </p:cNvPicPr>
          <p:nvPr/>
        </p:nvPicPr>
        <p:blipFill>
          <a:blip r:embed="rId3"/>
          <a:srcRect/>
          <a:stretch/>
        </p:blipFill>
        <p:spPr>
          <a:xfrm>
            <a:off x="1671473" y="820368"/>
            <a:ext cx="8848976" cy="5667398"/>
          </a:xfrm>
          <a:prstGeom prst="rect">
            <a:avLst/>
          </a:prstGeom>
        </p:spPr>
      </p:pic>
      <p:sp>
        <p:nvSpPr>
          <p:cNvPr id="10" name="TextBox 9">
            <a:extLst>
              <a:ext uri="{FF2B5EF4-FFF2-40B4-BE49-F238E27FC236}">
                <a16:creationId xmlns:a16="http://schemas.microsoft.com/office/drawing/2014/main" id="{BC48BD54-5A4F-24F4-D3F2-8A37B90876B5}"/>
              </a:ext>
            </a:extLst>
          </p:cNvPr>
          <p:cNvSpPr txBox="1"/>
          <p:nvPr/>
        </p:nvSpPr>
        <p:spPr>
          <a:xfrm>
            <a:off x="132313" y="6652158"/>
            <a:ext cx="6068072" cy="256545"/>
          </a:xfrm>
          <a:prstGeom prst="rect">
            <a:avLst/>
          </a:prstGeom>
          <a:noFill/>
        </p:spPr>
        <p:txBody>
          <a:bodyPr wrap="square">
            <a:spAutoFit/>
          </a:bodyPr>
          <a:lstStyle/>
          <a:p>
            <a:r>
              <a:rPr lang="en-US" sz="1067" baseline="30000" dirty="0"/>
              <a:t>Courtesy</a:t>
            </a:r>
            <a:r>
              <a:rPr lang="en-US" sz="1067" dirty="0"/>
              <a:t> </a:t>
            </a:r>
            <a:r>
              <a:rPr lang="en-US" sz="1067" baseline="30000" dirty="0"/>
              <a:t>of Serrano Academy</a:t>
            </a:r>
          </a:p>
        </p:txBody>
      </p:sp>
    </p:spTree>
    <p:extLst>
      <p:ext uri="{BB962C8B-B14F-4D97-AF65-F5344CB8AC3E}">
        <p14:creationId xmlns:p14="http://schemas.microsoft.com/office/powerpoint/2010/main" val="180817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5" name="Slide Number Placeholder 5">
            <a:extLst>
              <a:ext uri="{FF2B5EF4-FFF2-40B4-BE49-F238E27FC236}">
                <a16:creationId xmlns:a16="http://schemas.microsoft.com/office/drawing/2014/main" id="{F3C01AF3-9983-FC0E-5BB5-AD59C38A9C49}"/>
              </a:ext>
            </a:extLst>
          </p:cNvPr>
          <p:cNvSpPr>
            <a:spLocks noGrp="1"/>
          </p:cNvSpPr>
          <p:nvPr>
            <p:ph type="sldNum" sz="quarter" idx="12"/>
          </p:nvPr>
        </p:nvSpPr>
        <p:spPr>
          <a:xfrm>
            <a:off x="9502587" y="6492875"/>
            <a:ext cx="2743200" cy="365125"/>
          </a:xfrm>
        </p:spPr>
        <p:txBody>
          <a:bodyPr/>
          <a:lstStyle/>
          <a:p>
            <a:r>
              <a:rPr lang="en-US" dirty="0"/>
              <a:t>11</a:t>
            </a:r>
          </a:p>
        </p:txBody>
      </p:sp>
      <p:sp>
        <p:nvSpPr>
          <p:cNvPr id="8" name="Subtitle 2">
            <a:extLst>
              <a:ext uri="{FF2B5EF4-FFF2-40B4-BE49-F238E27FC236}">
                <a16:creationId xmlns:a16="http://schemas.microsoft.com/office/drawing/2014/main" id="{59CE8EE0-2888-F429-60BC-C4B51D6177EF}"/>
              </a:ext>
            </a:extLst>
          </p:cNvPr>
          <p:cNvSpPr txBox="1">
            <a:spLocks/>
          </p:cNvSpPr>
          <p:nvPr/>
        </p:nvSpPr>
        <p:spPr>
          <a:xfrm>
            <a:off x="299523" y="194537"/>
            <a:ext cx="6637725" cy="593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ML Crash Course: </a:t>
            </a:r>
            <a:r>
              <a:rPr lang="en-US" b="1" i="1" dirty="0"/>
              <a:t>KANs</a:t>
            </a:r>
            <a:endParaRPr lang="en-US" b="1" dirty="0"/>
          </a:p>
          <a:p>
            <a:endParaRPr lang="en-US" dirty="0"/>
          </a:p>
        </p:txBody>
      </p:sp>
      <p:sp>
        <p:nvSpPr>
          <p:cNvPr id="10" name="TextBox 9">
            <a:extLst>
              <a:ext uri="{FF2B5EF4-FFF2-40B4-BE49-F238E27FC236}">
                <a16:creationId xmlns:a16="http://schemas.microsoft.com/office/drawing/2014/main" id="{BC48BD54-5A4F-24F4-D3F2-8A37B90876B5}"/>
              </a:ext>
            </a:extLst>
          </p:cNvPr>
          <p:cNvSpPr txBox="1"/>
          <p:nvPr/>
        </p:nvSpPr>
        <p:spPr>
          <a:xfrm>
            <a:off x="132313" y="6652158"/>
            <a:ext cx="6068072" cy="256545"/>
          </a:xfrm>
          <a:prstGeom prst="rect">
            <a:avLst/>
          </a:prstGeom>
          <a:noFill/>
        </p:spPr>
        <p:txBody>
          <a:bodyPr wrap="square">
            <a:spAutoFit/>
          </a:bodyPr>
          <a:lstStyle/>
          <a:p>
            <a:r>
              <a:rPr lang="en-US" sz="1067" baseline="30000" dirty="0"/>
              <a:t>Courtesy</a:t>
            </a:r>
            <a:r>
              <a:rPr lang="en-US" sz="1067" dirty="0"/>
              <a:t> </a:t>
            </a:r>
            <a:r>
              <a:rPr lang="en-US" sz="1067" baseline="30000" dirty="0"/>
              <a:t>of Serrano Academy</a:t>
            </a:r>
          </a:p>
        </p:txBody>
      </p:sp>
      <p:pic>
        <p:nvPicPr>
          <p:cNvPr id="4" name="Picture 3">
            <a:extLst>
              <a:ext uri="{FF2B5EF4-FFF2-40B4-BE49-F238E27FC236}">
                <a16:creationId xmlns:a16="http://schemas.microsoft.com/office/drawing/2014/main" id="{FE2D8E6E-4A1D-5A8E-404B-614B61700AF9}"/>
              </a:ext>
            </a:extLst>
          </p:cNvPr>
          <p:cNvPicPr>
            <a:picLocks noChangeAspect="1"/>
          </p:cNvPicPr>
          <p:nvPr/>
        </p:nvPicPr>
        <p:blipFill>
          <a:blip r:embed="rId3"/>
          <a:stretch>
            <a:fillRect/>
          </a:stretch>
        </p:blipFill>
        <p:spPr>
          <a:xfrm>
            <a:off x="811516" y="989857"/>
            <a:ext cx="10568892" cy="5251441"/>
          </a:xfrm>
          <a:prstGeom prst="rect">
            <a:avLst/>
          </a:prstGeom>
        </p:spPr>
      </p:pic>
    </p:spTree>
    <p:extLst>
      <p:ext uri="{BB962C8B-B14F-4D97-AF65-F5344CB8AC3E}">
        <p14:creationId xmlns:p14="http://schemas.microsoft.com/office/powerpoint/2010/main" val="154963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5" name="Slide Number Placeholder 5">
            <a:extLst>
              <a:ext uri="{FF2B5EF4-FFF2-40B4-BE49-F238E27FC236}">
                <a16:creationId xmlns:a16="http://schemas.microsoft.com/office/drawing/2014/main" id="{F3C01AF3-9983-FC0E-5BB5-AD59C38A9C49}"/>
              </a:ext>
            </a:extLst>
          </p:cNvPr>
          <p:cNvSpPr>
            <a:spLocks noGrp="1"/>
          </p:cNvSpPr>
          <p:nvPr>
            <p:ph type="sldNum" sz="quarter" idx="12"/>
          </p:nvPr>
        </p:nvSpPr>
        <p:spPr>
          <a:xfrm>
            <a:off x="9502587" y="6492875"/>
            <a:ext cx="2743200" cy="365125"/>
          </a:xfrm>
        </p:spPr>
        <p:txBody>
          <a:bodyPr/>
          <a:lstStyle/>
          <a:p>
            <a:r>
              <a:rPr lang="en-US" dirty="0"/>
              <a:t>11</a:t>
            </a:r>
          </a:p>
        </p:txBody>
      </p:sp>
      <p:sp>
        <p:nvSpPr>
          <p:cNvPr id="8" name="Subtitle 2">
            <a:extLst>
              <a:ext uri="{FF2B5EF4-FFF2-40B4-BE49-F238E27FC236}">
                <a16:creationId xmlns:a16="http://schemas.microsoft.com/office/drawing/2014/main" id="{59CE8EE0-2888-F429-60BC-C4B51D6177EF}"/>
              </a:ext>
            </a:extLst>
          </p:cNvPr>
          <p:cNvSpPr txBox="1">
            <a:spLocks/>
          </p:cNvSpPr>
          <p:nvPr/>
        </p:nvSpPr>
        <p:spPr>
          <a:xfrm>
            <a:off x="299523" y="194537"/>
            <a:ext cx="6637725" cy="593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ML Crash Course: </a:t>
            </a:r>
            <a:r>
              <a:rPr lang="en-US" b="1" i="1" dirty="0"/>
              <a:t>KANs</a:t>
            </a:r>
            <a:endParaRPr lang="en-US" b="1" dirty="0"/>
          </a:p>
          <a:p>
            <a:endParaRPr lang="en-US" dirty="0"/>
          </a:p>
        </p:txBody>
      </p:sp>
      <p:sp>
        <p:nvSpPr>
          <p:cNvPr id="10" name="TextBox 9">
            <a:extLst>
              <a:ext uri="{FF2B5EF4-FFF2-40B4-BE49-F238E27FC236}">
                <a16:creationId xmlns:a16="http://schemas.microsoft.com/office/drawing/2014/main" id="{BC48BD54-5A4F-24F4-D3F2-8A37B90876B5}"/>
              </a:ext>
            </a:extLst>
          </p:cNvPr>
          <p:cNvSpPr txBox="1"/>
          <p:nvPr/>
        </p:nvSpPr>
        <p:spPr>
          <a:xfrm>
            <a:off x="132313" y="6652158"/>
            <a:ext cx="6068072" cy="256545"/>
          </a:xfrm>
          <a:prstGeom prst="rect">
            <a:avLst/>
          </a:prstGeom>
          <a:noFill/>
        </p:spPr>
        <p:txBody>
          <a:bodyPr wrap="square">
            <a:spAutoFit/>
          </a:bodyPr>
          <a:lstStyle/>
          <a:p>
            <a:r>
              <a:rPr lang="en-US" sz="1067" baseline="30000" dirty="0"/>
              <a:t>Courtesy</a:t>
            </a:r>
            <a:r>
              <a:rPr lang="en-US" sz="1067" dirty="0"/>
              <a:t> </a:t>
            </a:r>
            <a:r>
              <a:rPr lang="en-US" sz="1067" baseline="30000" dirty="0"/>
              <a:t>of Serrano Academy</a:t>
            </a:r>
          </a:p>
        </p:txBody>
      </p:sp>
      <p:pic>
        <p:nvPicPr>
          <p:cNvPr id="4" name="Picture 3">
            <a:extLst>
              <a:ext uri="{FF2B5EF4-FFF2-40B4-BE49-F238E27FC236}">
                <a16:creationId xmlns:a16="http://schemas.microsoft.com/office/drawing/2014/main" id="{FE2D8E6E-4A1D-5A8E-404B-614B61700AF9}"/>
              </a:ext>
            </a:extLst>
          </p:cNvPr>
          <p:cNvPicPr>
            <a:picLocks noChangeAspect="1"/>
          </p:cNvPicPr>
          <p:nvPr/>
        </p:nvPicPr>
        <p:blipFill>
          <a:blip r:embed="rId3"/>
          <a:srcRect/>
          <a:stretch/>
        </p:blipFill>
        <p:spPr>
          <a:xfrm>
            <a:off x="868833" y="989857"/>
            <a:ext cx="10454257" cy="5251441"/>
          </a:xfrm>
          <a:prstGeom prst="rect">
            <a:avLst/>
          </a:prstGeom>
        </p:spPr>
      </p:pic>
    </p:spTree>
    <p:extLst>
      <p:ext uri="{BB962C8B-B14F-4D97-AF65-F5344CB8AC3E}">
        <p14:creationId xmlns:p14="http://schemas.microsoft.com/office/powerpoint/2010/main" val="388282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5" name="Slide Number Placeholder 5">
            <a:extLst>
              <a:ext uri="{FF2B5EF4-FFF2-40B4-BE49-F238E27FC236}">
                <a16:creationId xmlns:a16="http://schemas.microsoft.com/office/drawing/2014/main" id="{F3C01AF3-9983-FC0E-5BB5-AD59C38A9C49}"/>
              </a:ext>
            </a:extLst>
          </p:cNvPr>
          <p:cNvSpPr>
            <a:spLocks noGrp="1"/>
          </p:cNvSpPr>
          <p:nvPr>
            <p:ph type="sldNum" sz="quarter" idx="12"/>
          </p:nvPr>
        </p:nvSpPr>
        <p:spPr>
          <a:xfrm>
            <a:off x="9502587" y="6492875"/>
            <a:ext cx="2743200" cy="365125"/>
          </a:xfrm>
        </p:spPr>
        <p:txBody>
          <a:bodyPr/>
          <a:lstStyle/>
          <a:p>
            <a:r>
              <a:rPr lang="en-US" dirty="0"/>
              <a:t>11</a:t>
            </a:r>
          </a:p>
        </p:txBody>
      </p:sp>
      <p:sp>
        <p:nvSpPr>
          <p:cNvPr id="8" name="Subtitle 2">
            <a:extLst>
              <a:ext uri="{FF2B5EF4-FFF2-40B4-BE49-F238E27FC236}">
                <a16:creationId xmlns:a16="http://schemas.microsoft.com/office/drawing/2014/main" id="{59CE8EE0-2888-F429-60BC-C4B51D6177EF}"/>
              </a:ext>
            </a:extLst>
          </p:cNvPr>
          <p:cNvSpPr txBox="1">
            <a:spLocks/>
          </p:cNvSpPr>
          <p:nvPr/>
        </p:nvSpPr>
        <p:spPr>
          <a:xfrm>
            <a:off x="299523" y="194537"/>
            <a:ext cx="6637725" cy="593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ML Crash Course: </a:t>
            </a:r>
            <a:r>
              <a:rPr lang="en-US" b="1" i="1" dirty="0"/>
              <a:t>KANs</a:t>
            </a:r>
            <a:endParaRPr lang="en-US" b="1" dirty="0"/>
          </a:p>
          <a:p>
            <a:endParaRPr lang="en-US" dirty="0"/>
          </a:p>
        </p:txBody>
      </p:sp>
      <p:sp>
        <p:nvSpPr>
          <p:cNvPr id="10" name="TextBox 9">
            <a:extLst>
              <a:ext uri="{FF2B5EF4-FFF2-40B4-BE49-F238E27FC236}">
                <a16:creationId xmlns:a16="http://schemas.microsoft.com/office/drawing/2014/main" id="{BC48BD54-5A4F-24F4-D3F2-8A37B90876B5}"/>
              </a:ext>
            </a:extLst>
          </p:cNvPr>
          <p:cNvSpPr txBox="1"/>
          <p:nvPr/>
        </p:nvSpPr>
        <p:spPr>
          <a:xfrm>
            <a:off x="132313" y="6652158"/>
            <a:ext cx="6068072" cy="256545"/>
          </a:xfrm>
          <a:prstGeom prst="rect">
            <a:avLst/>
          </a:prstGeom>
          <a:noFill/>
        </p:spPr>
        <p:txBody>
          <a:bodyPr wrap="square">
            <a:spAutoFit/>
          </a:bodyPr>
          <a:lstStyle/>
          <a:p>
            <a:r>
              <a:rPr lang="en-US" sz="1067" baseline="30000" dirty="0"/>
              <a:t>Courtesy</a:t>
            </a:r>
            <a:r>
              <a:rPr lang="en-US" sz="1067" dirty="0"/>
              <a:t> </a:t>
            </a:r>
            <a:r>
              <a:rPr lang="en-US" sz="1067" baseline="30000" dirty="0"/>
              <a:t>of Serrano Academy</a:t>
            </a:r>
          </a:p>
        </p:txBody>
      </p:sp>
      <p:pic>
        <p:nvPicPr>
          <p:cNvPr id="3" name="Picture 2">
            <a:extLst>
              <a:ext uri="{FF2B5EF4-FFF2-40B4-BE49-F238E27FC236}">
                <a16:creationId xmlns:a16="http://schemas.microsoft.com/office/drawing/2014/main" id="{AEECA584-25E2-C614-6D35-79051A4D51BB}"/>
              </a:ext>
            </a:extLst>
          </p:cNvPr>
          <p:cNvPicPr>
            <a:picLocks noChangeAspect="1"/>
          </p:cNvPicPr>
          <p:nvPr/>
        </p:nvPicPr>
        <p:blipFill>
          <a:blip r:embed="rId3"/>
          <a:stretch>
            <a:fillRect/>
          </a:stretch>
        </p:blipFill>
        <p:spPr>
          <a:xfrm>
            <a:off x="1183119" y="927624"/>
            <a:ext cx="10034532" cy="5565251"/>
          </a:xfrm>
          <a:prstGeom prst="rect">
            <a:avLst/>
          </a:prstGeom>
        </p:spPr>
      </p:pic>
    </p:spTree>
    <p:extLst>
      <p:ext uri="{BB962C8B-B14F-4D97-AF65-F5344CB8AC3E}">
        <p14:creationId xmlns:p14="http://schemas.microsoft.com/office/powerpoint/2010/main" val="25051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ubtitle 2">
            <a:extLst>
              <a:ext uri="{FF2B5EF4-FFF2-40B4-BE49-F238E27FC236}">
                <a16:creationId xmlns:a16="http://schemas.microsoft.com/office/drawing/2014/main" id="{77ABFF2D-F6C5-4347-8CBD-78271652FBEE}"/>
              </a:ext>
            </a:extLst>
          </p:cNvPr>
          <p:cNvSpPr txBox="1">
            <a:spLocks/>
          </p:cNvSpPr>
          <p:nvPr/>
        </p:nvSpPr>
        <p:spPr>
          <a:xfrm>
            <a:off x="3514864" y="3141874"/>
            <a:ext cx="5987723" cy="5742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000" b="1" dirty="0">
                <a:solidFill>
                  <a:srgbClr val="C00000"/>
                </a:solidFill>
              </a:rPr>
              <a:t>Workshop Time ⏰</a:t>
            </a:r>
            <a:endParaRPr lang="en-US" sz="5000" dirty="0">
              <a:solidFill>
                <a:srgbClr val="C00000"/>
              </a:solidFill>
            </a:endParaRPr>
          </a:p>
        </p:txBody>
      </p:sp>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5" name="Slide Number Placeholder 5">
            <a:extLst>
              <a:ext uri="{FF2B5EF4-FFF2-40B4-BE49-F238E27FC236}">
                <a16:creationId xmlns:a16="http://schemas.microsoft.com/office/drawing/2014/main" id="{F3C01AF3-9983-FC0E-5BB5-AD59C38A9C49}"/>
              </a:ext>
            </a:extLst>
          </p:cNvPr>
          <p:cNvSpPr>
            <a:spLocks noGrp="1"/>
          </p:cNvSpPr>
          <p:nvPr>
            <p:ph type="sldNum" sz="quarter" idx="12"/>
          </p:nvPr>
        </p:nvSpPr>
        <p:spPr>
          <a:xfrm>
            <a:off x="9502587" y="6492875"/>
            <a:ext cx="2743200" cy="365125"/>
          </a:xfrm>
        </p:spPr>
        <p:txBody>
          <a:bodyPr/>
          <a:lstStyle/>
          <a:p>
            <a:r>
              <a:rPr lang="en-US" dirty="0"/>
              <a:t>11</a:t>
            </a:r>
          </a:p>
        </p:txBody>
      </p:sp>
    </p:spTree>
    <p:extLst>
      <p:ext uri="{BB962C8B-B14F-4D97-AF65-F5344CB8AC3E}">
        <p14:creationId xmlns:p14="http://schemas.microsoft.com/office/powerpoint/2010/main" val="2366405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5" name="Slide Number Placeholder 5">
            <a:extLst>
              <a:ext uri="{FF2B5EF4-FFF2-40B4-BE49-F238E27FC236}">
                <a16:creationId xmlns:a16="http://schemas.microsoft.com/office/drawing/2014/main" id="{F3C01AF3-9983-FC0E-5BB5-AD59C38A9C49}"/>
              </a:ext>
            </a:extLst>
          </p:cNvPr>
          <p:cNvSpPr>
            <a:spLocks noGrp="1"/>
          </p:cNvSpPr>
          <p:nvPr>
            <p:ph type="sldNum" sz="quarter" idx="12"/>
          </p:nvPr>
        </p:nvSpPr>
        <p:spPr>
          <a:xfrm>
            <a:off x="9502587" y="6492875"/>
            <a:ext cx="2743200" cy="365125"/>
          </a:xfrm>
        </p:spPr>
        <p:txBody>
          <a:bodyPr/>
          <a:lstStyle/>
          <a:p>
            <a:r>
              <a:rPr lang="en-US" dirty="0"/>
              <a:t>11</a:t>
            </a:r>
          </a:p>
        </p:txBody>
      </p:sp>
      <p:pic>
        <p:nvPicPr>
          <p:cNvPr id="4" name="Picture 3" descr="A qr code with a palm tree and a yellow circle&#10;&#10;Description automatically generated">
            <a:extLst>
              <a:ext uri="{FF2B5EF4-FFF2-40B4-BE49-F238E27FC236}">
                <a16:creationId xmlns:a16="http://schemas.microsoft.com/office/drawing/2014/main" id="{2FD7AD5C-4DBE-9EA0-F9BE-2DDCE92C85B3}"/>
              </a:ext>
            </a:extLst>
          </p:cNvPr>
          <p:cNvPicPr>
            <a:picLocks noChangeAspect="1"/>
          </p:cNvPicPr>
          <p:nvPr/>
        </p:nvPicPr>
        <p:blipFill>
          <a:blip r:embed="rId3"/>
          <a:stretch>
            <a:fillRect/>
          </a:stretch>
        </p:blipFill>
        <p:spPr>
          <a:xfrm>
            <a:off x="6499498" y="533791"/>
            <a:ext cx="5210964" cy="5210964"/>
          </a:xfrm>
          <a:prstGeom prst="rect">
            <a:avLst/>
          </a:prstGeom>
        </p:spPr>
      </p:pic>
      <p:pic>
        <p:nvPicPr>
          <p:cNvPr id="6" name="Picture 5">
            <a:extLst>
              <a:ext uri="{FF2B5EF4-FFF2-40B4-BE49-F238E27FC236}">
                <a16:creationId xmlns:a16="http://schemas.microsoft.com/office/drawing/2014/main" id="{67343A93-B067-212C-2289-352A33497DB9}"/>
              </a:ext>
            </a:extLst>
          </p:cNvPr>
          <p:cNvPicPr>
            <a:picLocks noChangeAspect="1"/>
          </p:cNvPicPr>
          <p:nvPr/>
        </p:nvPicPr>
        <p:blipFill>
          <a:blip r:embed="rId4"/>
          <a:stretch>
            <a:fillRect/>
          </a:stretch>
        </p:blipFill>
        <p:spPr>
          <a:xfrm>
            <a:off x="402300" y="187225"/>
            <a:ext cx="4408530" cy="6621422"/>
          </a:xfrm>
          <a:prstGeom prst="rect">
            <a:avLst/>
          </a:prstGeom>
        </p:spPr>
      </p:pic>
      <p:sp>
        <p:nvSpPr>
          <p:cNvPr id="14" name="TextBox 13">
            <a:extLst>
              <a:ext uri="{FF2B5EF4-FFF2-40B4-BE49-F238E27FC236}">
                <a16:creationId xmlns:a16="http://schemas.microsoft.com/office/drawing/2014/main" id="{D45E5858-BCAC-CF53-897F-A4855FEACF71}"/>
              </a:ext>
            </a:extLst>
          </p:cNvPr>
          <p:cNvSpPr txBox="1"/>
          <p:nvPr/>
        </p:nvSpPr>
        <p:spPr>
          <a:xfrm>
            <a:off x="7598422" y="5800459"/>
            <a:ext cx="3269182" cy="430887"/>
          </a:xfrm>
          <a:prstGeom prst="rect">
            <a:avLst/>
          </a:prstGeom>
          <a:noFill/>
        </p:spPr>
        <p:txBody>
          <a:bodyPr wrap="square">
            <a:spAutoFit/>
          </a:bodyPr>
          <a:lstStyle/>
          <a:p>
            <a:r>
              <a:rPr lang="en-US" sz="2200" u="sng" dirty="0">
                <a:solidFill>
                  <a:srgbClr val="0070C0"/>
                </a:solidFill>
              </a:rPr>
              <a:t>https://quantum-</a:t>
            </a:r>
            <a:r>
              <a:rPr lang="en-US" sz="2200" u="sng" dirty="0" err="1">
                <a:solidFill>
                  <a:srgbClr val="0070C0"/>
                </a:solidFill>
              </a:rPr>
              <a:t>la.social</a:t>
            </a:r>
            <a:endParaRPr lang="en-US" sz="2200" u="sng" dirty="0">
              <a:solidFill>
                <a:srgbClr val="0070C0"/>
              </a:solidFill>
            </a:endParaRPr>
          </a:p>
        </p:txBody>
      </p:sp>
    </p:spTree>
    <p:extLst>
      <p:ext uri="{BB962C8B-B14F-4D97-AF65-F5344CB8AC3E}">
        <p14:creationId xmlns:p14="http://schemas.microsoft.com/office/powerpoint/2010/main" val="2083178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F50F392-222E-680F-4529-A5867E40140E}"/>
              </a:ext>
            </a:extLst>
          </p:cNvPr>
          <p:cNvPicPr>
            <a:picLocks noChangeAspect="1"/>
          </p:cNvPicPr>
          <p:nvPr/>
        </p:nvPicPr>
        <p:blipFill>
          <a:blip r:embed="rId3"/>
          <a:srcRect/>
          <a:stretch/>
        </p:blipFill>
        <p:spPr>
          <a:xfrm>
            <a:off x="6172477" y="3769155"/>
            <a:ext cx="2743200" cy="2743200"/>
          </a:xfrm>
          <a:prstGeom prst="rect">
            <a:avLst/>
          </a:prstGeom>
        </p:spPr>
      </p:pic>
      <p:pic>
        <p:nvPicPr>
          <p:cNvPr id="30" name="Picture 29">
            <a:extLst>
              <a:ext uri="{FF2B5EF4-FFF2-40B4-BE49-F238E27FC236}">
                <a16:creationId xmlns:a16="http://schemas.microsoft.com/office/drawing/2014/main" id="{EEC3C4FD-8553-6AD1-386E-B0A475711B2F}"/>
              </a:ext>
            </a:extLst>
          </p:cNvPr>
          <p:cNvPicPr>
            <a:picLocks noChangeAspect="1"/>
          </p:cNvPicPr>
          <p:nvPr/>
        </p:nvPicPr>
        <p:blipFill>
          <a:blip r:embed="rId4"/>
          <a:srcRect/>
          <a:stretch/>
        </p:blipFill>
        <p:spPr>
          <a:xfrm>
            <a:off x="3267936" y="3788445"/>
            <a:ext cx="2743200" cy="2743200"/>
          </a:xfrm>
          <a:prstGeom prst="rect">
            <a:avLst/>
          </a:prstGeom>
        </p:spPr>
      </p:pic>
      <p:pic>
        <p:nvPicPr>
          <p:cNvPr id="26" name="Picture 25">
            <a:extLst>
              <a:ext uri="{FF2B5EF4-FFF2-40B4-BE49-F238E27FC236}">
                <a16:creationId xmlns:a16="http://schemas.microsoft.com/office/drawing/2014/main" id="{50E02ACA-8144-7242-D118-DEC7D61BE7B1}"/>
              </a:ext>
            </a:extLst>
          </p:cNvPr>
          <p:cNvPicPr>
            <a:picLocks noChangeAspect="1"/>
          </p:cNvPicPr>
          <p:nvPr/>
        </p:nvPicPr>
        <p:blipFill>
          <a:blip r:embed="rId5"/>
          <a:srcRect/>
          <a:stretch/>
        </p:blipFill>
        <p:spPr>
          <a:xfrm>
            <a:off x="537347" y="3791083"/>
            <a:ext cx="2743200" cy="2743200"/>
          </a:xfrm>
          <a:prstGeom prst="rect">
            <a:avLst/>
          </a:prstGeom>
        </p:spPr>
      </p:pic>
      <p:pic>
        <p:nvPicPr>
          <p:cNvPr id="28" name="Picture 27">
            <a:extLst>
              <a:ext uri="{FF2B5EF4-FFF2-40B4-BE49-F238E27FC236}">
                <a16:creationId xmlns:a16="http://schemas.microsoft.com/office/drawing/2014/main" id="{2099A318-49BA-5110-770D-236B14129AFD}"/>
              </a:ext>
            </a:extLst>
          </p:cNvPr>
          <p:cNvPicPr>
            <a:picLocks noChangeAspect="1"/>
          </p:cNvPicPr>
          <p:nvPr/>
        </p:nvPicPr>
        <p:blipFill>
          <a:blip r:embed="rId6"/>
          <a:srcRect/>
          <a:stretch/>
        </p:blipFill>
        <p:spPr>
          <a:xfrm>
            <a:off x="9179271" y="3736359"/>
            <a:ext cx="2743200" cy="2743200"/>
          </a:xfrm>
          <a:prstGeom prst="rect">
            <a:avLst/>
          </a:prstGeom>
        </p:spPr>
      </p:pic>
      <p:sp>
        <p:nvSpPr>
          <p:cNvPr id="5" name="Subtitle 2">
            <a:extLst>
              <a:ext uri="{FF2B5EF4-FFF2-40B4-BE49-F238E27FC236}">
                <a16:creationId xmlns:a16="http://schemas.microsoft.com/office/drawing/2014/main" id="{C426CF4B-5B71-DEBB-8C48-75860385120C}"/>
              </a:ext>
            </a:extLst>
          </p:cNvPr>
          <p:cNvSpPr txBox="1">
            <a:spLocks/>
          </p:cNvSpPr>
          <p:nvPr/>
        </p:nvSpPr>
        <p:spPr>
          <a:xfrm>
            <a:off x="299524" y="275901"/>
            <a:ext cx="4736208"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extBox 1">
            <a:extLst>
              <a:ext uri="{FF2B5EF4-FFF2-40B4-BE49-F238E27FC236}">
                <a16:creationId xmlns:a16="http://schemas.microsoft.com/office/drawing/2014/main" id="{B1F87AB0-70C8-87D6-74B3-CA6D3780151A}"/>
              </a:ext>
            </a:extLst>
          </p:cNvPr>
          <p:cNvSpPr txBox="1">
            <a:spLocks noChangeAspect="1"/>
          </p:cNvSpPr>
          <p:nvPr/>
        </p:nvSpPr>
        <p:spPr>
          <a:xfrm>
            <a:off x="4092693" y="3551787"/>
            <a:ext cx="1264703" cy="369332"/>
          </a:xfrm>
          <a:prstGeom prst="rect">
            <a:avLst/>
          </a:prstGeom>
          <a:noFill/>
        </p:spPr>
        <p:txBody>
          <a:bodyPr wrap="square" rtlCol="0">
            <a:spAutoFit/>
          </a:bodyPr>
          <a:lstStyle/>
          <a:p>
            <a:r>
              <a:rPr lang="en-US" b="1" dirty="0"/>
              <a:t>GitHub</a:t>
            </a:r>
          </a:p>
        </p:txBody>
      </p:sp>
      <p:sp>
        <p:nvSpPr>
          <p:cNvPr id="9" name="TextBox 8">
            <a:extLst>
              <a:ext uri="{FF2B5EF4-FFF2-40B4-BE49-F238E27FC236}">
                <a16:creationId xmlns:a16="http://schemas.microsoft.com/office/drawing/2014/main" id="{F27714A1-0A83-9C1A-3A6C-2C394C95442A}"/>
              </a:ext>
            </a:extLst>
          </p:cNvPr>
          <p:cNvSpPr txBox="1">
            <a:spLocks noChangeAspect="1"/>
          </p:cNvSpPr>
          <p:nvPr/>
        </p:nvSpPr>
        <p:spPr>
          <a:xfrm>
            <a:off x="6664878" y="3551787"/>
            <a:ext cx="1758401" cy="369332"/>
          </a:xfrm>
          <a:prstGeom prst="rect">
            <a:avLst/>
          </a:prstGeom>
          <a:noFill/>
        </p:spPr>
        <p:txBody>
          <a:bodyPr wrap="square" rtlCol="0">
            <a:spAutoFit/>
          </a:bodyPr>
          <a:lstStyle/>
          <a:p>
            <a:r>
              <a:rPr lang="en-US" b="1" dirty="0"/>
              <a:t>HuggingFace</a:t>
            </a:r>
          </a:p>
        </p:txBody>
      </p:sp>
      <p:sp>
        <p:nvSpPr>
          <p:cNvPr id="10" name="TextBox 9">
            <a:extLst>
              <a:ext uri="{FF2B5EF4-FFF2-40B4-BE49-F238E27FC236}">
                <a16:creationId xmlns:a16="http://schemas.microsoft.com/office/drawing/2014/main" id="{9E218BB0-3C9D-79D0-1440-81206D5E152B}"/>
              </a:ext>
            </a:extLst>
          </p:cNvPr>
          <p:cNvSpPr txBox="1">
            <a:spLocks noChangeAspect="1"/>
          </p:cNvSpPr>
          <p:nvPr/>
        </p:nvSpPr>
        <p:spPr>
          <a:xfrm>
            <a:off x="9975454" y="3551787"/>
            <a:ext cx="1150836" cy="369332"/>
          </a:xfrm>
          <a:prstGeom prst="rect">
            <a:avLst/>
          </a:prstGeom>
          <a:noFill/>
        </p:spPr>
        <p:txBody>
          <a:bodyPr wrap="square" rtlCol="0">
            <a:spAutoFit/>
          </a:bodyPr>
          <a:lstStyle/>
          <a:p>
            <a:r>
              <a:rPr lang="en-US" b="1" dirty="0" err="1"/>
              <a:t>Docsite</a:t>
            </a:r>
            <a:endParaRPr lang="en-US" b="1" dirty="0"/>
          </a:p>
        </p:txBody>
      </p:sp>
      <p:grpSp>
        <p:nvGrpSpPr>
          <p:cNvPr id="12" name="Google Shape;155;p19">
            <a:extLst>
              <a:ext uri="{FF2B5EF4-FFF2-40B4-BE49-F238E27FC236}">
                <a16:creationId xmlns:a16="http://schemas.microsoft.com/office/drawing/2014/main" id="{C10DD90C-25AE-5F6B-7EC5-71CB57F84383}"/>
              </a:ext>
            </a:extLst>
          </p:cNvPr>
          <p:cNvGrpSpPr/>
          <p:nvPr/>
        </p:nvGrpSpPr>
        <p:grpSpPr>
          <a:xfrm>
            <a:off x="402300" y="-7159"/>
            <a:ext cx="11387400" cy="85376"/>
            <a:chOff x="402336" y="402336"/>
            <a:chExt cx="11387400" cy="183000"/>
          </a:xfrm>
        </p:grpSpPr>
        <p:sp>
          <p:nvSpPr>
            <p:cNvPr id="13" name="Google Shape;156;p19">
              <a:extLst>
                <a:ext uri="{FF2B5EF4-FFF2-40B4-BE49-F238E27FC236}">
                  <a16:creationId xmlns:a16="http://schemas.microsoft.com/office/drawing/2014/main" id="{7136DBF0-28F7-D293-B25B-E7A01E790C24}"/>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15" name="Google Shape;157;p19">
              <a:extLst>
                <a:ext uri="{FF2B5EF4-FFF2-40B4-BE49-F238E27FC236}">
                  <a16:creationId xmlns:a16="http://schemas.microsoft.com/office/drawing/2014/main" id="{325091AA-ED32-84C9-FBDA-BE28B6C135BF}"/>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16" name="Google Shape;158;p19">
              <a:extLst>
                <a:ext uri="{FF2B5EF4-FFF2-40B4-BE49-F238E27FC236}">
                  <a16:creationId xmlns:a16="http://schemas.microsoft.com/office/drawing/2014/main" id="{92EF7FD7-3DE3-1278-A6F7-105EE820E6E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9" name="TextBox 18">
            <a:extLst>
              <a:ext uri="{FF2B5EF4-FFF2-40B4-BE49-F238E27FC236}">
                <a16:creationId xmlns:a16="http://schemas.microsoft.com/office/drawing/2014/main" id="{2992912A-D849-45CA-9324-54C0835D698B}"/>
              </a:ext>
            </a:extLst>
          </p:cNvPr>
          <p:cNvSpPr txBox="1">
            <a:spLocks noChangeAspect="1"/>
          </p:cNvSpPr>
          <p:nvPr/>
        </p:nvSpPr>
        <p:spPr>
          <a:xfrm>
            <a:off x="1444708" y="3551787"/>
            <a:ext cx="901337" cy="369332"/>
          </a:xfrm>
          <a:prstGeom prst="rect">
            <a:avLst/>
          </a:prstGeom>
          <a:noFill/>
        </p:spPr>
        <p:txBody>
          <a:bodyPr wrap="square" rtlCol="0">
            <a:spAutoFit/>
          </a:bodyPr>
          <a:lstStyle/>
          <a:p>
            <a:r>
              <a:rPr lang="en-US" b="1" dirty="0"/>
              <a:t>Paper</a:t>
            </a:r>
          </a:p>
        </p:txBody>
      </p:sp>
      <p:sp>
        <p:nvSpPr>
          <p:cNvPr id="40" name="TextBox 39">
            <a:extLst>
              <a:ext uri="{FF2B5EF4-FFF2-40B4-BE49-F238E27FC236}">
                <a16:creationId xmlns:a16="http://schemas.microsoft.com/office/drawing/2014/main" id="{9FC7C5C9-7051-7941-C63B-1879B8E292CE}"/>
              </a:ext>
            </a:extLst>
          </p:cNvPr>
          <p:cNvSpPr txBox="1"/>
          <p:nvPr/>
        </p:nvSpPr>
        <p:spPr>
          <a:xfrm>
            <a:off x="403750" y="1739304"/>
            <a:ext cx="2277098" cy="461665"/>
          </a:xfrm>
          <a:prstGeom prst="rect">
            <a:avLst/>
          </a:prstGeom>
          <a:noFill/>
        </p:spPr>
        <p:txBody>
          <a:bodyPr wrap="none" rtlCol="0">
            <a:spAutoFit/>
          </a:bodyPr>
          <a:lstStyle/>
          <a:p>
            <a:r>
              <a:rPr lang="en-US" sz="2400" dirty="0" err="1">
                <a:solidFill>
                  <a:srgbClr val="C00000"/>
                </a:solidFill>
              </a:rPr>
              <a:t>shanto@usc.edu</a:t>
            </a:r>
            <a:endParaRPr lang="en-US" sz="2400" dirty="0">
              <a:solidFill>
                <a:srgbClr val="C00000"/>
              </a:solidFill>
            </a:endParaRPr>
          </a:p>
        </p:txBody>
      </p:sp>
      <p:sp>
        <p:nvSpPr>
          <p:cNvPr id="42" name="TextBox 41">
            <a:extLst>
              <a:ext uri="{FF2B5EF4-FFF2-40B4-BE49-F238E27FC236}">
                <a16:creationId xmlns:a16="http://schemas.microsoft.com/office/drawing/2014/main" id="{2EC23358-9C2A-EB42-A580-02A5801472BA}"/>
              </a:ext>
            </a:extLst>
          </p:cNvPr>
          <p:cNvSpPr txBox="1">
            <a:spLocks noChangeAspect="1"/>
          </p:cNvSpPr>
          <p:nvPr/>
        </p:nvSpPr>
        <p:spPr>
          <a:xfrm>
            <a:off x="6440378" y="6370136"/>
            <a:ext cx="2259564" cy="297454"/>
          </a:xfrm>
          <a:prstGeom prst="rect">
            <a:avLst/>
          </a:prstGeom>
          <a:noFill/>
        </p:spPr>
        <p:txBody>
          <a:bodyPr wrap="square">
            <a:spAutoFit/>
          </a:bodyPr>
          <a:lstStyle/>
          <a:p>
            <a:r>
              <a:rPr lang="en-US" sz="1333" dirty="0"/>
              <a:t>SQuADDS/</a:t>
            </a:r>
            <a:r>
              <a:rPr lang="en-US" sz="1333" dirty="0" err="1"/>
              <a:t>SQuADDS_DB</a:t>
            </a:r>
            <a:endParaRPr lang="en-US" sz="1333" dirty="0"/>
          </a:p>
        </p:txBody>
      </p:sp>
      <p:sp>
        <p:nvSpPr>
          <p:cNvPr id="45" name="TextBox 44">
            <a:extLst>
              <a:ext uri="{FF2B5EF4-FFF2-40B4-BE49-F238E27FC236}">
                <a16:creationId xmlns:a16="http://schemas.microsoft.com/office/drawing/2014/main" id="{7F24AA92-2C19-3096-78FD-106946BB8ADC}"/>
              </a:ext>
            </a:extLst>
          </p:cNvPr>
          <p:cNvSpPr txBox="1">
            <a:spLocks noChangeAspect="1"/>
          </p:cNvSpPr>
          <p:nvPr/>
        </p:nvSpPr>
        <p:spPr>
          <a:xfrm>
            <a:off x="3735939" y="6340657"/>
            <a:ext cx="1810567" cy="297454"/>
          </a:xfrm>
          <a:prstGeom prst="rect">
            <a:avLst/>
          </a:prstGeom>
          <a:noFill/>
        </p:spPr>
        <p:txBody>
          <a:bodyPr wrap="square">
            <a:spAutoFit/>
          </a:bodyPr>
          <a:lstStyle/>
          <a:p>
            <a:r>
              <a:rPr lang="en-US" sz="1333" dirty="0"/>
              <a:t>LFL-Lab/SQuADDS</a:t>
            </a:r>
          </a:p>
        </p:txBody>
      </p:sp>
      <p:sp>
        <p:nvSpPr>
          <p:cNvPr id="46" name="TextBox 45">
            <a:extLst>
              <a:ext uri="{FF2B5EF4-FFF2-40B4-BE49-F238E27FC236}">
                <a16:creationId xmlns:a16="http://schemas.microsoft.com/office/drawing/2014/main" id="{E84F9CEB-3191-BB07-8A5A-2F88C47C03C4}"/>
              </a:ext>
            </a:extLst>
          </p:cNvPr>
          <p:cNvSpPr txBox="1">
            <a:spLocks noChangeAspect="1"/>
          </p:cNvSpPr>
          <p:nvPr/>
        </p:nvSpPr>
        <p:spPr>
          <a:xfrm>
            <a:off x="446499" y="6348208"/>
            <a:ext cx="3022309" cy="297454"/>
          </a:xfrm>
          <a:prstGeom prst="rect">
            <a:avLst/>
          </a:prstGeom>
          <a:noFill/>
        </p:spPr>
        <p:txBody>
          <a:bodyPr wrap="square">
            <a:spAutoFit/>
          </a:bodyPr>
          <a:lstStyle/>
          <a:p>
            <a:r>
              <a:rPr lang="en-US" sz="1333" dirty="0">
                <a:solidFill>
                  <a:srgbClr val="53257F"/>
                </a:solidFill>
                <a:hlinkClick r:id="rId7"/>
              </a:rPr>
              <a:t>doi.org/10.22331/q-2024-09-09-1465</a:t>
            </a:r>
            <a:endParaRPr lang="en-US" sz="1333" dirty="0"/>
          </a:p>
        </p:txBody>
      </p:sp>
      <p:sp>
        <p:nvSpPr>
          <p:cNvPr id="48" name="TextBox 47">
            <a:extLst>
              <a:ext uri="{FF2B5EF4-FFF2-40B4-BE49-F238E27FC236}">
                <a16:creationId xmlns:a16="http://schemas.microsoft.com/office/drawing/2014/main" id="{304F91F1-8176-8BEE-BF70-73D1C913ABEE}"/>
              </a:ext>
            </a:extLst>
          </p:cNvPr>
          <p:cNvSpPr txBox="1">
            <a:spLocks noChangeAspect="1"/>
          </p:cNvSpPr>
          <p:nvPr/>
        </p:nvSpPr>
        <p:spPr>
          <a:xfrm>
            <a:off x="9421091" y="6334753"/>
            <a:ext cx="2259564" cy="297454"/>
          </a:xfrm>
          <a:prstGeom prst="rect">
            <a:avLst/>
          </a:prstGeom>
          <a:noFill/>
        </p:spPr>
        <p:txBody>
          <a:bodyPr wrap="square">
            <a:spAutoFit/>
          </a:bodyPr>
          <a:lstStyle/>
          <a:p>
            <a:r>
              <a:rPr lang="en-US" sz="1333" dirty="0" err="1"/>
              <a:t>lfl-lab.github.io</a:t>
            </a:r>
            <a:r>
              <a:rPr lang="en-US" sz="1333" dirty="0"/>
              <a:t>/SQuADDS/</a:t>
            </a:r>
          </a:p>
        </p:txBody>
      </p:sp>
      <p:pic>
        <p:nvPicPr>
          <p:cNvPr id="31" name="Picture 30">
            <a:extLst>
              <a:ext uri="{FF2B5EF4-FFF2-40B4-BE49-F238E27FC236}">
                <a16:creationId xmlns:a16="http://schemas.microsoft.com/office/drawing/2014/main" id="{9389D065-6989-D6B5-320D-87A25EDF2BD5}"/>
              </a:ext>
            </a:extLst>
          </p:cNvPr>
          <p:cNvPicPr>
            <a:picLocks noChangeAspect="1"/>
          </p:cNvPicPr>
          <p:nvPr/>
        </p:nvPicPr>
        <p:blipFill>
          <a:blip r:embed="rId8"/>
          <a:srcRect/>
          <a:stretch/>
        </p:blipFill>
        <p:spPr>
          <a:xfrm>
            <a:off x="9179271" y="430640"/>
            <a:ext cx="2743200" cy="2743200"/>
          </a:xfrm>
          <a:prstGeom prst="rect">
            <a:avLst/>
          </a:prstGeom>
        </p:spPr>
      </p:pic>
      <p:sp>
        <p:nvSpPr>
          <p:cNvPr id="33" name="TextBox 32">
            <a:extLst>
              <a:ext uri="{FF2B5EF4-FFF2-40B4-BE49-F238E27FC236}">
                <a16:creationId xmlns:a16="http://schemas.microsoft.com/office/drawing/2014/main" id="{255DF507-121B-AFAE-D525-2961F8A209AF}"/>
              </a:ext>
            </a:extLst>
          </p:cNvPr>
          <p:cNvSpPr txBox="1">
            <a:spLocks noChangeAspect="1"/>
          </p:cNvSpPr>
          <p:nvPr/>
        </p:nvSpPr>
        <p:spPr>
          <a:xfrm>
            <a:off x="9402142" y="166513"/>
            <a:ext cx="2520329" cy="369332"/>
          </a:xfrm>
          <a:prstGeom prst="rect">
            <a:avLst/>
          </a:prstGeom>
          <a:noFill/>
        </p:spPr>
        <p:txBody>
          <a:bodyPr wrap="square" rtlCol="0">
            <a:spAutoFit/>
          </a:bodyPr>
          <a:lstStyle/>
          <a:p>
            <a:r>
              <a:rPr lang="en-US" b="1" dirty="0"/>
              <a:t>Contribution Portal</a:t>
            </a:r>
          </a:p>
        </p:txBody>
      </p:sp>
      <p:sp>
        <p:nvSpPr>
          <p:cNvPr id="34" name="TextBox 33">
            <a:extLst>
              <a:ext uri="{FF2B5EF4-FFF2-40B4-BE49-F238E27FC236}">
                <a16:creationId xmlns:a16="http://schemas.microsoft.com/office/drawing/2014/main" id="{05E17057-159E-2A3D-0B68-CE57F026690C}"/>
              </a:ext>
            </a:extLst>
          </p:cNvPr>
          <p:cNvSpPr txBox="1">
            <a:spLocks noChangeAspect="1"/>
          </p:cNvSpPr>
          <p:nvPr/>
        </p:nvSpPr>
        <p:spPr>
          <a:xfrm>
            <a:off x="9447171" y="3031621"/>
            <a:ext cx="2259564" cy="297454"/>
          </a:xfrm>
          <a:prstGeom prst="rect">
            <a:avLst/>
          </a:prstGeom>
          <a:noFill/>
        </p:spPr>
        <p:txBody>
          <a:bodyPr wrap="square">
            <a:spAutoFit/>
          </a:bodyPr>
          <a:lstStyle/>
          <a:p>
            <a:r>
              <a:rPr lang="en-US" sz="1333" u="sng" dirty="0" err="1">
                <a:solidFill>
                  <a:srgbClr val="0070C0"/>
                </a:solidFill>
              </a:rPr>
              <a:t>squadds-portal.vercel.app</a:t>
            </a:r>
            <a:endParaRPr lang="en-US" sz="1333" u="sng" dirty="0">
              <a:solidFill>
                <a:srgbClr val="0070C0"/>
              </a:solidFill>
            </a:endParaRPr>
          </a:p>
        </p:txBody>
      </p:sp>
      <p:pic>
        <p:nvPicPr>
          <p:cNvPr id="36" name="Picture 35" descr="A group of people posing for a photo&#10;&#10;Description automatically generated">
            <a:extLst>
              <a:ext uri="{FF2B5EF4-FFF2-40B4-BE49-F238E27FC236}">
                <a16:creationId xmlns:a16="http://schemas.microsoft.com/office/drawing/2014/main" id="{444E84FA-F3C4-1458-EB21-82B1169345E0}"/>
              </a:ext>
            </a:extLst>
          </p:cNvPr>
          <p:cNvPicPr>
            <a:picLocks noChangeAspect="1"/>
          </p:cNvPicPr>
          <p:nvPr/>
        </p:nvPicPr>
        <p:blipFill>
          <a:blip r:embed="rId9"/>
          <a:stretch>
            <a:fillRect/>
          </a:stretch>
        </p:blipFill>
        <p:spPr>
          <a:xfrm>
            <a:off x="3674988" y="366567"/>
            <a:ext cx="4510143" cy="3006763"/>
          </a:xfrm>
          <a:prstGeom prst="rect">
            <a:avLst/>
          </a:prstGeom>
        </p:spPr>
      </p:pic>
      <p:sp>
        <p:nvSpPr>
          <p:cNvPr id="24" name="Subtitle 2">
            <a:extLst>
              <a:ext uri="{FF2B5EF4-FFF2-40B4-BE49-F238E27FC236}">
                <a16:creationId xmlns:a16="http://schemas.microsoft.com/office/drawing/2014/main" id="{88970221-0150-2DF3-8BF4-8F55D93943A0}"/>
              </a:ext>
            </a:extLst>
          </p:cNvPr>
          <p:cNvSpPr txBox="1">
            <a:spLocks/>
          </p:cNvSpPr>
          <p:nvPr/>
        </p:nvSpPr>
        <p:spPr>
          <a:xfrm>
            <a:off x="299524" y="194537"/>
            <a:ext cx="5987723"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Thanks!</a:t>
            </a:r>
            <a:endParaRPr lang="en-US" dirty="0"/>
          </a:p>
        </p:txBody>
      </p:sp>
    </p:spTree>
    <p:extLst>
      <p:ext uri="{BB962C8B-B14F-4D97-AF65-F5344CB8AC3E}">
        <p14:creationId xmlns:p14="http://schemas.microsoft.com/office/powerpoint/2010/main" val="3610784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738CF452-8A88-9FFE-0628-FB74137E42C6}"/>
              </a:ext>
            </a:extLst>
          </p:cNvPr>
          <p:cNvGrpSpPr/>
          <p:nvPr/>
        </p:nvGrpSpPr>
        <p:grpSpPr>
          <a:xfrm>
            <a:off x="130841" y="775145"/>
            <a:ext cx="11713916" cy="5581207"/>
            <a:chOff x="98130" y="581358"/>
            <a:chExt cx="8785437" cy="4185905"/>
          </a:xfrm>
        </p:grpSpPr>
        <p:pic>
          <p:nvPicPr>
            <p:cNvPr id="55" name="Picture 54">
              <a:extLst>
                <a:ext uri="{FF2B5EF4-FFF2-40B4-BE49-F238E27FC236}">
                  <a16:creationId xmlns:a16="http://schemas.microsoft.com/office/drawing/2014/main" id="{9FFF695A-47CF-9B9F-29B9-B80B13FAD936}"/>
                </a:ext>
              </a:extLst>
            </p:cNvPr>
            <p:cNvPicPr>
              <a:picLocks noChangeAspect="1"/>
            </p:cNvPicPr>
            <p:nvPr/>
          </p:nvPicPr>
          <p:blipFill rotWithShape="1">
            <a:blip r:embed="rId3"/>
            <a:srcRect b="885"/>
            <a:stretch/>
          </p:blipFill>
          <p:spPr>
            <a:xfrm>
              <a:off x="98130" y="581358"/>
              <a:ext cx="8785437" cy="4185905"/>
            </a:xfrm>
            <a:prstGeom prst="rect">
              <a:avLst/>
            </a:prstGeom>
          </p:spPr>
        </p:pic>
        <p:sp>
          <p:nvSpPr>
            <p:cNvPr id="56" name="TextBox 55">
              <a:extLst>
                <a:ext uri="{FF2B5EF4-FFF2-40B4-BE49-F238E27FC236}">
                  <a16:creationId xmlns:a16="http://schemas.microsoft.com/office/drawing/2014/main" id="{45E1D4B2-F451-49C9-BF3A-EB70193F4B60}"/>
                </a:ext>
              </a:extLst>
            </p:cNvPr>
            <p:cNvSpPr txBox="1"/>
            <p:nvPr/>
          </p:nvSpPr>
          <p:spPr>
            <a:xfrm>
              <a:off x="7285420" y="3272998"/>
              <a:ext cx="447805" cy="346249"/>
            </a:xfrm>
            <a:prstGeom prst="rect">
              <a:avLst/>
            </a:prstGeom>
            <a:noFill/>
          </p:spPr>
          <p:txBody>
            <a:bodyPr wrap="square" rtlCol="0">
              <a:spAutoFit/>
            </a:bodyPr>
            <a:lstStyle/>
            <a:p>
              <a:r>
                <a:rPr lang="en-US" sz="2400" dirty="0"/>
                <a:t>🤗</a:t>
              </a:r>
            </a:p>
          </p:txBody>
        </p:sp>
      </p:grpSp>
      <p:sp>
        <p:nvSpPr>
          <p:cNvPr id="19" name="Subtitle 2">
            <a:extLst>
              <a:ext uri="{FF2B5EF4-FFF2-40B4-BE49-F238E27FC236}">
                <a16:creationId xmlns:a16="http://schemas.microsoft.com/office/drawing/2014/main" id="{C4BA87C8-8E13-CB82-D93D-071A61554DB6}"/>
              </a:ext>
            </a:extLst>
          </p:cNvPr>
          <p:cNvSpPr txBox="1">
            <a:spLocks/>
          </p:cNvSpPr>
          <p:nvPr/>
        </p:nvSpPr>
        <p:spPr>
          <a:xfrm>
            <a:off x="299524" y="196841"/>
            <a:ext cx="4572000"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        SQuADDS Structure:</a:t>
            </a:r>
            <a:endParaRPr lang="en-US" dirty="0"/>
          </a:p>
          <a:p>
            <a:endParaRPr lang="en-US" dirty="0"/>
          </a:p>
        </p:txBody>
      </p:sp>
      <p:grpSp>
        <p:nvGrpSpPr>
          <p:cNvPr id="30" name="Google Shape;155;p19">
            <a:extLst>
              <a:ext uri="{FF2B5EF4-FFF2-40B4-BE49-F238E27FC236}">
                <a16:creationId xmlns:a16="http://schemas.microsoft.com/office/drawing/2014/main" id="{BC5F4F0E-B2B4-089D-8B11-AF76EF42A643}"/>
              </a:ext>
            </a:extLst>
          </p:cNvPr>
          <p:cNvGrpSpPr/>
          <p:nvPr/>
        </p:nvGrpSpPr>
        <p:grpSpPr>
          <a:xfrm>
            <a:off x="402300" y="-7159"/>
            <a:ext cx="11387400" cy="85376"/>
            <a:chOff x="402336" y="402336"/>
            <a:chExt cx="11387400" cy="183000"/>
          </a:xfrm>
        </p:grpSpPr>
        <p:sp>
          <p:nvSpPr>
            <p:cNvPr id="35" name="Google Shape;156;p19">
              <a:extLst>
                <a:ext uri="{FF2B5EF4-FFF2-40B4-BE49-F238E27FC236}">
                  <a16:creationId xmlns:a16="http://schemas.microsoft.com/office/drawing/2014/main" id="{F553F9DC-BF67-27D4-84E5-D50CCEFC447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36" name="Google Shape;157;p19">
              <a:extLst>
                <a:ext uri="{FF2B5EF4-FFF2-40B4-BE49-F238E27FC236}">
                  <a16:creationId xmlns:a16="http://schemas.microsoft.com/office/drawing/2014/main" id="{BB89350F-1A92-86EB-4DC7-31BDD527C3A4}"/>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37" name="Google Shape;158;p19">
              <a:extLst>
                <a:ext uri="{FF2B5EF4-FFF2-40B4-BE49-F238E27FC236}">
                  <a16:creationId xmlns:a16="http://schemas.microsoft.com/office/drawing/2014/main" id="{F1B4949B-AD24-B266-5D91-E6A1ADFB7EEE}"/>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3" name="TextBox 2">
            <a:extLst>
              <a:ext uri="{FF2B5EF4-FFF2-40B4-BE49-F238E27FC236}">
                <a16:creationId xmlns:a16="http://schemas.microsoft.com/office/drawing/2014/main" id="{096E0F11-8E4C-02E7-0037-F1DC860BD654}"/>
              </a:ext>
            </a:extLst>
          </p:cNvPr>
          <p:cNvSpPr txBox="1"/>
          <p:nvPr/>
        </p:nvSpPr>
        <p:spPr>
          <a:xfrm>
            <a:off x="307127" y="6542730"/>
            <a:ext cx="184731" cy="461665"/>
          </a:xfrm>
          <a:prstGeom prst="rect">
            <a:avLst/>
          </a:prstGeom>
          <a:noFill/>
        </p:spPr>
        <p:txBody>
          <a:bodyPr wrap="none" rtlCol="0">
            <a:spAutoFit/>
          </a:bodyPr>
          <a:lstStyle/>
          <a:p>
            <a:endParaRPr lang="en-US" sz="2400" dirty="0"/>
          </a:p>
        </p:txBody>
      </p:sp>
      <p:pic>
        <p:nvPicPr>
          <p:cNvPr id="39" name="Picture 38">
            <a:extLst>
              <a:ext uri="{FF2B5EF4-FFF2-40B4-BE49-F238E27FC236}">
                <a16:creationId xmlns:a16="http://schemas.microsoft.com/office/drawing/2014/main" id="{98609A6C-CA8A-B21B-5F68-685EB58F6982}"/>
              </a:ext>
            </a:extLst>
          </p:cNvPr>
          <p:cNvPicPr>
            <a:picLocks noChangeAspect="1"/>
          </p:cNvPicPr>
          <p:nvPr/>
        </p:nvPicPr>
        <p:blipFill>
          <a:blip r:embed="rId4"/>
          <a:srcRect/>
          <a:stretch/>
        </p:blipFill>
        <p:spPr>
          <a:xfrm>
            <a:off x="430281" y="100515"/>
            <a:ext cx="663828" cy="663828"/>
          </a:xfrm>
          <a:prstGeom prst="rect">
            <a:avLst/>
          </a:prstGeom>
        </p:spPr>
      </p:pic>
      <p:pic>
        <p:nvPicPr>
          <p:cNvPr id="40" name="Picture 39">
            <a:extLst>
              <a:ext uri="{FF2B5EF4-FFF2-40B4-BE49-F238E27FC236}">
                <a16:creationId xmlns:a16="http://schemas.microsoft.com/office/drawing/2014/main" id="{47FC9FF5-3B59-9010-12FD-8C80A5E2DEC9}"/>
              </a:ext>
            </a:extLst>
          </p:cNvPr>
          <p:cNvPicPr>
            <a:picLocks noChangeAspect="1"/>
          </p:cNvPicPr>
          <p:nvPr/>
        </p:nvPicPr>
        <p:blipFill>
          <a:blip r:embed="rId5"/>
          <a:srcRect/>
          <a:stretch/>
        </p:blipFill>
        <p:spPr>
          <a:xfrm>
            <a:off x="451666" y="5468775"/>
            <a:ext cx="746172" cy="746172"/>
          </a:xfrm>
          <a:prstGeom prst="rect">
            <a:avLst/>
          </a:prstGeom>
        </p:spPr>
      </p:pic>
      <p:pic>
        <p:nvPicPr>
          <p:cNvPr id="53" name="Picture 52">
            <a:extLst>
              <a:ext uri="{FF2B5EF4-FFF2-40B4-BE49-F238E27FC236}">
                <a16:creationId xmlns:a16="http://schemas.microsoft.com/office/drawing/2014/main" id="{4C9BEB75-8FA1-A386-E43B-821F10A76091}"/>
              </a:ext>
            </a:extLst>
          </p:cNvPr>
          <p:cNvPicPr>
            <a:picLocks noChangeAspect="1"/>
          </p:cNvPicPr>
          <p:nvPr/>
        </p:nvPicPr>
        <p:blipFill>
          <a:blip r:embed="rId6"/>
          <a:srcRect/>
          <a:stretch/>
        </p:blipFill>
        <p:spPr>
          <a:xfrm>
            <a:off x="10899611" y="5534398"/>
            <a:ext cx="706391" cy="706391"/>
          </a:xfrm>
          <a:prstGeom prst="rect">
            <a:avLst/>
          </a:prstGeom>
        </p:spPr>
      </p:pic>
      <p:sp>
        <p:nvSpPr>
          <p:cNvPr id="2" name="TextBox 1">
            <a:extLst>
              <a:ext uri="{FF2B5EF4-FFF2-40B4-BE49-F238E27FC236}">
                <a16:creationId xmlns:a16="http://schemas.microsoft.com/office/drawing/2014/main" id="{7C9324EB-3407-552B-975A-B70574736F17}"/>
              </a:ext>
            </a:extLst>
          </p:cNvPr>
          <p:cNvSpPr txBox="1"/>
          <p:nvPr/>
        </p:nvSpPr>
        <p:spPr>
          <a:xfrm>
            <a:off x="7120909" y="4243810"/>
            <a:ext cx="1099147" cy="666977"/>
          </a:xfrm>
          <a:prstGeom prst="rect">
            <a:avLst/>
          </a:prstGeom>
          <a:noFill/>
        </p:spPr>
        <p:txBody>
          <a:bodyPr wrap="none" rtlCol="0">
            <a:spAutoFit/>
          </a:bodyPr>
          <a:lstStyle/>
          <a:p>
            <a:r>
              <a:rPr lang="en-US" sz="1867" dirty="0">
                <a:latin typeface="Calibri" panose="020F0502020204030204" pitchFamily="34" charset="0"/>
                <a:cs typeface="Calibri" panose="020F0502020204030204" pitchFamily="34" charset="0"/>
              </a:rPr>
              <a:t>Device </a:t>
            </a:r>
          </a:p>
          <a:p>
            <a:pPr algn="ctr"/>
            <a:r>
              <a:rPr lang="en-US" sz="1867" dirty="0">
                <a:latin typeface="Calibri" panose="020F0502020204030204" pitchFamily="34" charset="0"/>
                <a:cs typeface="Calibri" panose="020F0502020204030204" pitchFamily="34" charset="0"/>
              </a:rPr>
              <a:t>designs</a:t>
            </a:r>
          </a:p>
        </p:txBody>
      </p:sp>
      <p:sp>
        <p:nvSpPr>
          <p:cNvPr id="57" name="TextBox 56">
            <a:extLst>
              <a:ext uri="{FF2B5EF4-FFF2-40B4-BE49-F238E27FC236}">
                <a16:creationId xmlns:a16="http://schemas.microsoft.com/office/drawing/2014/main" id="{234EBC66-300B-6B3B-CE7C-A5D64680743F}"/>
              </a:ext>
            </a:extLst>
          </p:cNvPr>
          <p:cNvSpPr txBox="1"/>
          <p:nvPr/>
        </p:nvSpPr>
        <p:spPr>
          <a:xfrm>
            <a:off x="6934677" y="2121317"/>
            <a:ext cx="1262718" cy="666977"/>
          </a:xfrm>
          <a:prstGeom prst="rect">
            <a:avLst/>
          </a:prstGeom>
          <a:noFill/>
        </p:spPr>
        <p:txBody>
          <a:bodyPr wrap="none" rtlCol="0">
            <a:spAutoFit/>
          </a:bodyPr>
          <a:lstStyle/>
          <a:p>
            <a:r>
              <a:rPr lang="en-US" sz="1867" dirty="0">
                <a:latin typeface="Calibri" panose="020F0502020204030204" pitchFamily="34" charset="0"/>
                <a:cs typeface="Calibri" panose="020F0502020204030204" pitchFamily="34" charset="0"/>
              </a:rPr>
              <a:t>Simulation</a:t>
            </a:r>
          </a:p>
          <a:p>
            <a:pPr algn="ctr"/>
            <a:r>
              <a:rPr lang="en-US" sz="1867" dirty="0">
                <a:latin typeface="Calibri" panose="020F0502020204030204" pitchFamily="34" charset="0"/>
                <a:cs typeface="Calibri" panose="020F0502020204030204" pitchFamily="34" charset="0"/>
              </a:rPr>
              <a:t> results</a:t>
            </a:r>
          </a:p>
        </p:txBody>
      </p:sp>
      <p:sp>
        <p:nvSpPr>
          <p:cNvPr id="58" name="TextBox 57">
            <a:extLst>
              <a:ext uri="{FF2B5EF4-FFF2-40B4-BE49-F238E27FC236}">
                <a16:creationId xmlns:a16="http://schemas.microsoft.com/office/drawing/2014/main" id="{134A6178-9C3D-BC51-88C3-7CC4ECD4F3DD}"/>
              </a:ext>
            </a:extLst>
          </p:cNvPr>
          <p:cNvSpPr txBox="1"/>
          <p:nvPr/>
        </p:nvSpPr>
        <p:spPr>
          <a:xfrm>
            <a:off x="6504408" y="3081031"/>
            <a:ext cx="1349985" cy="666977"/>
          </a:xfrm>
          <a:prstGeom prst="rect">
            <a:avLst/>
          </a:prstGeom>
          <a:noFill/>
        </p:spPr>
        <p:txBody>
          <a:bodyPr wrap="none" rtlCol="0">
            <a:spAutoFit/>
          </a:bodyPr>
          <a:lstStyle/>
          <a:p>
            <a:pPr algn="ctr"/>
            <a:r>
              <a:rPr lang="en-US" sz="1867" dirty="0">
                <a:latin typeface="Calibri" panose="020F0502020204030204" pitchFamily="34" charset="0"/>
                <a:cs typeface="Calibri" panose="020F0502020204030204" pitchFamily="34" charset="0"/>
              </a:rPr>
              <a:t>Simulation</a:t>
            </a:r>
          </a:p>
          <a:p>
            <a:pPr algn="ctr"/>
            <a:r>
              <a:rPr lang="en-US" sz="1867" dirty="0">
                <a:latin typeface="Calibri" panose="020F0502020204030204" pitchFamily="34" charset="0"/>
                <a:cs typeface="Calibri" panose="020F0502020204030204" pitchFamily="34" charset="0"/>
              </a:rPr>
              <a:t> parameters</a:t>
            </a:r>
          </a:p>
        </p:txBody>
      </p:sp>
      <p:sp>
        <p:nvSpPr>
          <p:cNvPr id="62" name="TextBox 61">
            <a:extLst>
              <a:ext uri="{FF2B5EF4-FFF2-40B4-BE49-F238E27FC236}">
                <a16:creationId xmlns:a16="http://schemas.microsoft.com/office/drawing/2014/main" id="{B73C0307-751C-02D2-5D93-99A803C7BEE7}"/>
              </a:ext>
            </a:extLst>
          </p:cNvPr>
          <p:cNvSpPr txBox="1"/>
          <p:nvPr/>
        </p:nvSpPr>
        <p:spPr>
          <a:xfrm>
            <a:off x="9051138" y="1901155"/>
            <a:ext cx="1772345" cy="666977"/>
          </a:xfrm>
          <a:prstGeom prst="rect">
            <a:avLst/>
          </a:prstGeom>
          <a:noFill/>
        </p:spPr>
        <p:txBody>
          <a:bodyPr wrap="none" rtlCol="0">
            <a:spAutoFit/>
          </a:bodyPr>
          <a:lstStyle/>
          <a:p>
            <a:pPr algn="ctr"/>
            <a:r>
              <a:rPr lang="en-US" sz="1867" dirty="0">
                <a:latin typeface="Calibri" panose="020F0502020204030204" pitchFamily="34" charset="0"/>
                <a:cs typeface="Calibri" panose="020F0502020204030204" pitchFamily="34" charset="0"/>
              </a:rPr>
              <a:t>Characterization</a:t>
            </a:r>
          </a:p>
          <a:p>
            <a:pPr algn="ctr"/>
            <a:r>
              <a:rPr lang="en-US" sz="1867" dirty="0">
                <a:latin typeface="Calibri" panose="020F0502020204030204" pitchFamily="34" charset="0"/>
                <a:cs typeface="Calibri" panose="020F0502020204030204" pitchFamily="34" charset="0"/>
              </a:rPr>
              <a:t>Measurements</a:t>
            </a:r>
          </a:p>
        </p:txBody>
      </p:sp>
      <p:sp>
        <p:nvSpPr>
          <p:cNvPr id="63" name="TextBox 62">
            <a:extLst>
              <a:ext uri="{FF2B5EF4-FFF2-40B4-BE49-F238E27FC236}">
                <a16:creationId xmlns:a16="http://schemas.microsoft.com/office/drawing/2014/main" id="{47C5294A-80F7-AD69-7845-89483CAD8103}"/>
              </a:ext>
            </a:extLst>
          </p:cNvPr>
          <p:cNvSpPr txBox="1"/>
          <p:nvPr/>
        </p:nvSpPr>
        <p:spPr>
          <a:xfrm>
            <a:off x="9675254" y="2800989"/>
            <a:ext cx="1265667" cy="666977"/>
          </a:xfrm>
          <a:prstGeom prst="rect">
            <a:avLst/>
          </a:prstGeom>
          <a:noFill/>
        </p:spPr>
        <p:txBody>
          <a:bodyPr wrap="none" rtlCol="0">
            <a:spAutoFit/>
          </a:bodyPr>
          <a:lstStyle/>
          <a:p>
            <a:pPr algn="ctr"/>
            <a:r>
              <a:rPr lang="en-US" sz="1867" dirty="0">
                <a:latin typeface="Calibri" panose="020F0502020204030204" pitchFamily="34" charset="0"/>
                <a:cs typeface="Calibri" panose="020F0502020204030204" pitchFamily="34" charset="0"/>
              </a:rPr>
              <a:t>Fabrication</a:t>
            </a:r>
          </a:p>
          <a:p>
            <a:pPr algn="ctr"/>
            <a:r>
              <a:rPr lang="en-US" sz="1867" dirty="0">
                <a:latin typeface="Calibri" panose="020F0502020204030204" pitchFamily="34" charset="0"/>
                <a:cs typeface="Calibri" panose="020F0502020204030204" pitchFamily="34" charset="0"/>
              </a:rPr>
              <a:t>Recipes</a:t>
            </a:r>
          </a:p>
        </p:txBody>
      </p:sp>
      <p:sp>
        <p:nvSpPr>
          <p:cNvPr id="20" name="Rectangle 19">
            <a:extLst>
              <a:ext uri="{FF2B5EF4-FFF2-40B4-BE49-F238E27FC236}">
                <a16:creationId xmlns:a16="http://schemas.microsoft.com/office/drawing/2014/main" id="{67D0499D-F869-0242-4F3B-A30C9DC96182}"/>
              </a:ext>
            </a:extLst>
          </p:cNvPr>
          <p:cNvSpPr/>
          <p:nvPr/>
        </p:nvSpPr>
        <p:spPr>
          <a:xfrm>
            <a:off x="1075436" y="2011187"/>
            <a:ext cx="3904025" cy="309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148" name="Picture 4" descr="Github Logo transparent PNG - StickPNG">
            <a:extLst>
              <a:ext uri="{FF2B5EF4-FFF2-40B4-BE49-F238E27FC236}">
                <a16:creationId xmlns:a16="http://schemas.microsoft.com/office/drawing/2014/main" id="{1FA44960-A412-AC51-0ABE-5BCC2B6731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1524" y="4775372"/>
            <a:ext cx="421467" cy="42146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0E6F5A9E-7F13-1426-3720-1A7D57C83F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3055" y="2473579"/>
            <a:ext cx="1980720" cy="198072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Navigate window mac icons. Red cross symbol of cancellation and web  connection green with white arrows in different directions yellow with  horizontal line user friendly vector electronic interface. 11912899 Vector  Art at">
            <a:extLst>
              <a:ext uri="{FF2B5EF4-FFF2-40B4-BE49-F238E27FC236}">
                <a16:creationId xmlns:a16="http://schemas.microsoft.com/office/drawing/2014/main" id="{2C82AB59-D530-83F9-FCF3-5935C3ABEB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0447" y="1411461"/>
            <a:ext cx="734711" cy="413347"/>
          </a:xfrm>
          <a:prstGeom prst="rect">
            <a:avLst/>
          </a:prstGeom>
          <a:noFill/>
          <a:extLst>
            <a:ext uri="{909E8E84-426E-40DD-AFC4-6F175D3DCCD1}">
              <a14:hiddenFill xmlns:a14="http://schemas.microsoft.com/office/drawing/2010/main">
                <a:solidFill>
                  <a:srgbClr val="FFFFFF"/>
                </a:solidFill>
              </a14:hiddenFill>
            </a:ext>
          </a:extLst>
        </p:spPr>
      </p:pic>
      <p:sp>
        <p:nvSpPr>
          <p:cNvPr id="31" name="Slide Number Placeholder 5">
            <a:extLst>
              <a:ext uri="{FF2B5EF4-FFF2-40B4-BE49-F238E27FC236}">
                <a16:creationId xmlns:a16="http://schemas.microsoft.com/office/drawing/2014/main" id="{407DF303-137A-D295-A119-0D3F39E5AB6E}"/>
              </a:ext>
            </a:extLst>
          </p:cNvPr>
          <p:cNvSpPr>
            <a:spLocks noGrp="1"/>
          </p:cNvSpPr>
          <p:nvPr>
            <p:ph type="sldNum" sz="quarter" idx="12"/>
          </p:nvPr>
        </p:nvSpPr>
        <p:spPr>
          <a:xfrm>
            <a:off x="9502587" y="6492875"/>
            <a:ext cx="2743200" cy="365125"/>
          </a:xfrm>
        </p:spPr>
        <p:txBody>
          <a:bodyPr/>
          <a:lstStyle/>
          <a:p>
            <a:r>
              <a:rPr lang="en-US" dirty="0"/>
              <a:t>3</a:t>
            </a:r>
          </a:p>
        </p:txBody>
      </p:sp>
    </p:spTree>
    <p:extLst>
      <p:ext uri="{BB962C8B-B14F-4D97-AF65-F5344CB8AC3E}">
        <p14:creationId xmlns:p14="http://schemas.microsoft.com/office/powerpoint/2010/main" val="394066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B7BD135-8241-4C79-B9ED-1CE76C93B05D}"/>
              </a:ext>
            </a:extLst>
          </p:cNvPr>
          <p:cNvPicPr>
            <a:picLocks noChangeAspect="1"/>
          </p:cNvPicPr>
          <p:nvPr/>
        </p:nvPicPr>
        <p:blipFill>
          <a:blip r:embed="rId3"/>
          <a:stretch>
            <a:fillRect/>
          </a:stretch>
        </p:blipFill>
        <p:spPr>
          <a:xfrm>
            <a:off x="1243466" y="469489"/>
            <a:ext cx="10009780" cy="6011972"/>
          </a:xfrm>
          <a:prstGeom prst="rect">
            <a:avLst/>
          </a:prstGeom>
          <a:ln>
            <a:noFill/>
          </a:ln>
        </p:spPr>
      </p:pic>
      <p:sp>
        <p:nvSpPr>
          <p:cNvPr id="28" name="TextBox 27">
            <a:extLst>
              <a:ext uri="{FF2B5EF4-FFF2-40B4-BE49-F238E27FC236}">
                <a16:creationId xmlns:a16="http://schemas.microsoft.com/office/drawing/2014/main" id="{E6C2B731-7FD5-22DB-A0FC-E44D290BAFC1}"/>
              </a:ext>
            </a:extLst>
          </p:cNvPr>
          <p:cNvSpPr txBox="1"/>
          <p:nvPr/>
        </p:nvSpPr>
        <p:spPr>
          <a:xfrm>
            <a:off x="8606119" y="645459"/>
            <a:ext cx="184731" cy="369332"/>
          </a:xfrm>
          <a:prstGeom prst="rect">
            <a:avLst/>
          </a:prstGeom>
          <a:noFill/>
        </p:spPr>
        <p:txBody>
          <a:bodyPr wrap="none" rtlCol="0">
            <a:spAutoFit/>
          </a:bodyPr>
          <a:lstStyle/>
          <a:p>
            <a:endParaRPr lang="en-US" dirty="0"/>
          </a:p>
        </p:txBody>
      </p:sp>
      <p:grpSp>
        <p:nvGrpSpPr>
          <p:cNvPr id="13" name="Google Shape;155;p19">
            <a:extLst>
              <a:ext uri="{FF2B5EF4-FFF2-40B4-BE49-F238E27FC236}">
                <a16:creationId xmlns:a16="http://schemas.microsoft.com/office/drawing/2014/main" id="{B5884468-101C-C4A0-645F-4D883F997AED}"/>
              </a:ext>
            </a:extLst>
          </p:cNvPr>
          <p:cNvGrpSpPr/>
          <p:nvPr/>
        </p:nvGrpSpPr>
        <p:grpSpPr>
          <a:xfrm>
            <a:off x="402300" y="-7159"/>
            <a:ext cx="11387400" cy="85376"/>
            <a:chOff x="402336" y="402336"/>
            <a:chExt cx="11387400" cy="183000"/>
          </a:xfrm>
        </p:grpSpPr>
        <p:sp>
          <p:nvSpPr>
            <p:cNvPr id="14" name="Google Shape;156;p19">
              <a:extLst>
                <a:ext uri="{FF2B5EF4-FFF2-40B4-BE49-F238E27FC236}">
                  <a16:creationId xmlns:a16="http://schemas.microsoft.com/office/drawing/2014/main" id="{A09F818E-2150-4FE7-20EC-BD93E8F5AE53}"/>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16" name="Google Shape;157;p19">
              <a:extLst>
                <a:ext uri="{FF2B5EF4-FFF2-40B4-BE49-F238E27FC236}">
                  <a16:creationId xmlns:a16="http://schemas.microsoft.com/office/drawing/2014/main" id="{9EA8A289-8A65-CCFC-5B54-51168F54E8E2}"/>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17" name="Google Shape;158;p19">
              <a:extLst>
                <a:ext uri="{FF2B5EF4-FFF2-40B4-BE49-F238E27FC236}">
                  <a16:creationId xmlns:a16="http://schemas.microsoft.com/office/drawing/2014/main" id="{894E688D-283B-6DDA-0F09-E0141A598733}"/>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27" name="Subtitle 2">
            <a:extLst>
              <a:ext uri="{FF2B5EF4-FFF2-40B4-BE49-F238E27FC236}">
                <a16:creationId xmlns:a16="http://schemas.microsoft.com/office/drawing/2014/main" id="{CB36EA85-2650-CAE6-B224-973D0D73989C}"/>
              </a:ext>
            </a:extLst>
          </p:cNvPr>
          <p:cNvSpPr txBox="1">
            <a:spLocks/>
          </p:cNvSpPr>
          <p:nvPr/>
        </p:nvSpPr>
        <p:spPr>
          <a:xfrm>
            <a:off x="299524" y="196841"/>
            <a:ext cx="4572000"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SQuADDS Workflow:</a:t>
            </a:r>
          </a:p>
          <a:p>
            <a:endParaRPr lang="en-US" dirty="0"/>
          </a:p>
        </p:txBody>
      </p:sp>
      <p:sp>
        <p:nvSpPr>
          <p:cNvPr id="18" name="Slide Number Placeholder 5">
            <a:extLst>
              <a:ext uri="{FF2B5EF4-FFF2-40B4-BE49-F238E27FC236}">
                <a16:creationId xmlns:a16="http://schemas.microsoft.com/office/drawing/2014/main" id="{127C279D-462D-8F0E-3D7E-7B3EBC4521F7}"/>
              </a:ext>
            </a:extLst>
          </p:cNvPr>
          <p:cNvSpPr txBox="1">
            <a:spLocks/>
          </p:cNvSpPr>
          <p:nvPr/>
        </p:nvSpPr>
        <p:spPr>
          <a:xfrm>
            <a:off x="9502587" y="6492875"/>
            <a:ext cx="2743200" cy="365125"/>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2</a:t>
            </a:r>
          </a:p>
        </p:txBody>
      </p:sp>
    </p:spTree>
    <p:extLst>
      <p:ext uri="{BB962C8B-B14F-4D97-AF65-F5344CB8AC3E}">
        <p14:creationId xmlns:p14="http://schemas.microsoft.com/office/powerpoint/2010/main" val="120126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ubtitle 2">
            <a:extLst>
              <a:ext uri="{FF2B5EF4-FFF2-40B4-BE49-F238E27FC236}">
                <a16:creationId xmlns:a16="http://schemas.microsoft.com/office/drawing/2014/main" id="{77ABFF2D-F6C5-4347-8CBD-78271652FBEE}"/>
              </a:ext>
            </a:extLst>
          </p:cNvPr>
          <p:cNvSpPr txBox="1">
            <a:spLocks/>
          </p:cNvSpPr>
          <p:nvPr/>
        </p:nvSpPr>
        <p:spPr>
          <a:xfrm>
            <a:off x="299524" y="194537"/>
            <a:ext cx="4572000"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SQuADDS Database:</a:t>
            </a:r>
            <a:endParaRPr lang="en-US" dirty="0"/>
          </a:p>
        </p:txBody>
      </p:sp>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pic>
        <p:nvPicPr>
          <p:cNvPr id="13" name="Picture 12">
            <a:extLst>
              <a:ext uri="{FF2B5EF4-FFF2-40B4-BE49-F238E27FC236}">
                <a16:creationId xmlns:a16="http://schemas.microsoft.com/office/drawing/2014/main" id="{C5E7536B-AE6C-702F-86D0-FA7EB64F62C6}"/>
              </a:ext>
            </a:extLst>
          </p:cNvPr>
          <p:cNvPicPr>
            <a:picLocks noChangeAspect="1"/>
          </p:cNvPicPr>
          <p:nvPr/>
        </p:nvPicPr>
        <p:blipFill>
          <a:blip r:embed="rId3"/>
          <a:srcRect/>
          <a:stretch/>
        </p:blipFill>
        <p:spPr>
          <a:xfrm>
            <a:off x="131810" y="6053134"/>
            <a:ext cx="706391" cy="706391"/>
          </a:xfrm>
          <a:prstGeom prst="rect">
            <a:avLst/>
          </a:prstGeom>
        </p:spPr>
      </p:pic>
      <p:pic>
        <p:nvPicPr>
          <p:cNvPr id="7" name="Picture 6">
            <a:extLst>
              <a:ext uri="{FF2B5EF4-FFF2-40B4-BE49-F238E27FC236}">
                <a16:creationId xmlns:a16="http://schemas.microsoft.com/office/drawing/2014/main" id="{24DF012A-778B-6C83-18AB-5F9501460CA9}"/>
              </a:ext>
            </a:extLst>
          </p:cNvPr>
          <p:cNvPicPr>
            <a:picLocks noChangeAspect="1"/>
          </p:cNvPicPr>
          <p:nvPr/>
        </p:nvPicPr>
        <p:blipFill>
          <a:blip r:embed="rId4"/>
          <a:stretch>
            <a:fillRect/>
          </a:stretch>
        </p:blipFill>
        <p:spPr>
          <a:xfrm>
            <a:off x="6095963" y="383953"/>
            <a:ext cx="5341635" cy="6090095"/>
          </a:xfrm>
          <a:prstGeom prst="rect">
            <a:avLst/>
          </a:prstGeom>
        </p:spPr>
      </p:pic>
      <p:sp>
        <p:nvSpPr>
          <p:cNvPr id="16" name="TextBox 15">
            <a:extLst>
              <a:ext uri="{FF2B5EF4-FFF2-40B4-BE49-F238E27FC236}">
                <a16:creationId xmlns:a16="http://schemas.microsoft.com/office/drawing/2014/main" id="{EFA32CAA-958E-B1D1-7028-542176EA17E4}"/>
              </a:ext>
            </a:extLst>
          </p:cNvPr>
          <p:cNvSpPr txBox="1"/>
          <p:nvPr/>
        </p:nvSpPr>
        <p:spPr>
          <a:xfrm>
            <a:off x="151180" y="1112753"/>
            <a:ext cx="6524749" cy="4190058"/>
          </a:xfrm>
          <a:prstGeom prst="rect">
            <a:avLst/>
          </a:prstGeom>
          <a:noFill/>
        </p:spPr>
        <p:txBody>
          <a:bodyPr wrap="square">
            <a:spAutoFit/>
          </a:bodyPr>
          <a:lstStyle/>
          <a:p>
            <a:pPr marL="380990" indent="-380990">
              <a:lnSpc>
                <a:spcPct val="250000"/>
              </a:lnSpc>
              <a:buFont typeface="Arial" panose="020B0604020202020204" pitchFamily="34" charset="0"/>
              <a:buChar char="•"/>
            </a:pPr>
            <a:r>
              <a:rPr lang="en-US" sz="2400" dirty="0">
                <a:solidFill>
                  <a:srgbClr val="C00000"/>
                </a:solidFill>
              </a:rPr>
              <a:t>Device design code and files</a:t>
            </a:r>
          </a:p>
          <a:p>
            <a:pPr marL="380990" indent="-380990">
              <a:lnSpc>
                <a:spcPct val="200000"/>
              </a:lnSpc>
              <a:buFont typeface="Arial" panose="020B0604020202020204" pitchFamily="34" charset="0"/>
              <a:buChar char="•"/>
            </a:pPr>
            <a:r>
              <a:rPr lang="en-US" sz="2400" dirty="0">
                <a:solidFill>
                  <a:srgbClr val="C00000"/>
                </a:solidFill>
              </a:rPr>
              <a:t>Device characterization </a:t>
            </a:r>
            <a:br>
              <a:rPr lang="en-US" sz="2400" dirty="0">
                <a:solidFill>
                  <a:srgbClr val="C00000"/>
                </a:solidFill>
              </a:rPr>
            </a:br>
            <a:r>
              <a:rPr lang="en-US" sz="2400" dirty="0">
                <a:solidFill>
                  <a:srgbClr val="C00000"/>
                </a:solidFill>
              </a:rPr>
              <a:t>measurements </a:t>
            </a:r>
          </a:p>
          <a:p>
            <a:pPr marL="380990" indent="-380990">
              <a:lnSpc>
                <a:spcPct val="250000"/>
              </a:lnSpc>
              <a:buFont typeface="Arial" panose="020B0604020202020204" pitchFamily="34" charset="0"/>
              <a:buChar char="•"/>
            </a:pPr>
            <a:r>
              <a:rPr lang="en-US" sz="2400" dirty="0">
                <a:solidFill>
                  <a:srgbClr val="C00000"/>
                </a:solidFill>
              </a:rPr>
              <a:t>Validated simulation results</a:t>
            </a:r>
          </a:p>
          <a:p>
            <a:pPr marL="380990" indent="-380990">
              <a:lnSpc>
                <a:spcPct val="250000"/>
              </a:lnSpc>
              <a:buFont typeface="Arial" panose="020B0604020202020204" pitchFamily="34" charset="0"/>
              <a:buChar char="•"/>
            </a:pPr>
            <a:r>
              <a:rPr lang="en-US" sz="2400" dirty="0">
                <a:solidFill>
                  <a:srgbClr val="C00000"/>
                </a:solidFill>
              </a:rPr>
              <a:t>Fabrication Recipes</a:t>
            </a:r>
          </a:p>
        </p:txBody>
      </p:sp>
      <p:pic>
        <p:nvPicPr>
          <p:cNvPr id="8" name="Picture 7">
            <a:extLst>
              <a:ext uri="{FF2B5EF4-FFF2-40B4-BE49-F238E27FC236}">
                <a16:creationId xmlns:a16="http://schemas.microsoft.com/office/drawing/2014/main" id="{55E9E7A5-D8ED-3447-C5F1-03D586C35BD5}"/>
              </a:ext>
            </a:extLst>
          </p:cNvPr>
          <p:cNvPicPr>
            <a:picLocks noChangeAspect="1"/>
          </p:cNvPicPr>
          <p:nvPr/>
        </p:nvPicPr>
        <p:blipFill>
          <a:blip r:embed="rId5"/>
          <a:stretch>
            <a:fillRect/>
          </a:stretch>
        </p:blipFill>
        <p:spPr>
          <a:xfrm>
            <a:off x="5945017" y="511667"/>
            <a:ext cx="5844684" cy="5844684"/>
          </a:xfrm>
          <a:prstGeom prst="rect">
            <a:avLst/>
          </a:prstGeom>
        </p:spPr>
      </p:pic>
      <p:pic>
        <p:nvPicPr>
          <p:cNvPr id="9" name="Picture 8">
            <a:extLst>
              <a:ext uri="{FF2B5EF4-FFF2-40B4-BE49-F238E27FC236}">
                <a16:creationId xmlns:a16="http://schemas.microsoft.com/office/drawing/2014/main" id="{0032F96E-758D-5CD4-4189-0F6C8936940F}"/>
              </a:ext>
            </a:extLst>
          </p:cNvPr>
          <p:cNvPicPr>
            <a:picLocks noChangeAspect="1"/>
          </p:cNvPicPr>
          <p:nvPr/>
        </p:nvPicPr>
        <p:blipFill>
          <a:blip r:embed="rId6"/>
          <a:stretch>
            <a:fillRect/>
          </a:stretch>
        </p:blipFill>
        <p:spPr>
          <a:xfrm>
            <a:off x="5743865" y="1032486"/>
            <a:ext cx="6246984" cy="1871892"/>
          </a:xfrm>
          <a:prstGeom prst="rect">
            <a:avLst/>
          </a:prstGeom>
        </p:spPr>
      </p:pic>
      <p:pic>
        <p:nvPicPr>
          <p:cNvPr id="12" name="Picture 11">
            <a:extLst>
              <a:ext uri="{FF2B5EF4-FFF2-40B4-BE49-F238E27FC236}">
                <a16:creationId xmlns:a16="http://schemas.microsoft.com/office/drawing/2014/main" id="{30CEE5FC-0D93-1ED8-7188-CFC55624220B}"/>
              </a:ext>
            </a:extLst>
          </p:cNvPr>
          <p:cNvPicPr>
            <a:picLocks noChangeAspect="1"/>
          </p:cNvPicPr>
          <p:nvPr/>
        </p:nvPicPr>
        <p:blipFill>
          <a:blip r:embed="rId7"/>
          <a:stretch>
            <a:fillRect/>
          </a:stretch>
        </p:blipFill>
        <p:spPr>
          <a:xfrm>
            <a:off x="5144600" y="985516"/>
            <a:ext cx="6815635" cy="3655617"/>
          </a:xfrm>
          <a:prstGeom prst="rect">
            <a:avLst/>
          </a:prstGeom>
        </p:spPr>
      </p:pic>
      <p:sp>
        <p:nvSpPr>
          <p:cNvPr id="23" name="Slide Number Placeholder 5">
            <a:extLst>
              <a:ext uri="{FF2B5EF4-FFF2-40B4-BE49-F238E27FC236}">
                <a16:creationId xmlns:a16="http://schemas.microsoft.com/office/drawing/2014/main" id="{CB2EC068-30F4-3839-97DD-15188E546D57}"/>
              </a:ext>
            </a:extLst>
          </p:cNvPr>
          <p:cNvSpPr>
            <a:spLocks noGrp="1"/>
          </p:cNvSpPr>
          <p:nvPr>
            <p:ph type="sldNum" sz="quarter" idx="12"/>
          </p:nvPr>
        </p:nvSpPr>
        <p:spPr>
          <a:xfrm>
            <a:off x="9502587" y="6492875"/>
            <a:ext cx="2743200" cy="365125"/>
          </a:xfrm>
        </p:spPr>
        <p:txBody>
          <a:bodyPr/>
          <a:lstStyle/>
          <a:p>
            <a:r>
              <a:rPr lang="en-US" dirty="0"/>
              <a:t>4</a:t>
            </a:r>
          </a:p>
        </p:txBody>
      </p:sp>
    </p:spTree>
    <p:extLst>
      <p:ext uri="{BB962C8B-B14F-4D97-AF65-F5344CB8AC3E}">
        <p14:creationId xmlns:p14="http://schemas.microsoft.com/office/powerpoint/2010/main" val="35891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0E4326-28A2-68C4-AC6C-39ACCDB13D15}"/>
              </a:ext>
            </a:extLst>
          </p:cNvPr>
          <p:cNvPicPr>
            <a:picLocks noChangeAspect="1"/>
          </p:cNvPicPr>
          <p:nvPr/>
        </p:nvPicPr>
        <p:blipFill>
          <a:blip r:embed="rId3"/>
          <a:srcRect/>
          <a:stretch/>
        </p:blipFill>
        <p:spPr>
          <a:xfrm>
            <a:off x="5168350" y="-282402"/>
            <a:ext cx="6872469" cy="7422803"/>
          </a:xfrm>
          <a:prstGeom prst="rect">
            <a:avLst/>
          </a:prstGeom>
        </p:spPr>
      </p:pic>
      <p:sp>
        <p:nvSpPr>
          <p:cNvPr id="66" name="Subtitle 2">
            <a:extLst>
              <a:ext uri="{FF2B5EF4-FFF2-40B4-BE49-F238E27FC236}">
                <a16:creationId xmlns:a16="http://schemas.microsoft.com/office/drawing/2014/main" id="{77ABFF2D-F6C5-4347-8CBD-78271652FBEE}"/>
              </a:ext>
            </a:extLst>
          </p:cNvPr>
          <p:cNvSpPr txBox="1">
            <a:spLocks/>
          </p:cNvSpPr>
          <p:nvPr/>
        </p:nvSpPr>
        <p:spPr>
          <a:xfrm>
            <a:off x="299524" y="194537"/>
            <a:ext cx="5987723"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SQuADDS API:</a:t>
            </a:r>
            <a:endParaRPr lang="en-US" dirty="0"/>
          </a:p>
        </p:txBody>
      </p:sp>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4" name="Slide Number Placeholder 3">
            <a:extLst>
              <a:ext uri="{FF2B5EF4-FFF2-40B4-BE49-F238E27FC236}">
                <a16:creationId xmlns:a16="http://schemas.microsoft.com/office/drawing/2014/main" id="{98919EE9-5735-4731-1A46-BD79BCFC9E89}"/>
              </a:ext>
            </a:extLst>
          </p:cNvPr>
          <p:cNvSpPr>
            <a:spLocks noGrp="1"/>
          </p:cNvSpPr>
          <p:nvPr>
            <p:ph type="sldNum" sz="quarter" idx="12"/>
          </p:nvPr>
        </p:nvSpPr>
        <p:spPr/>
        <p:txBody>
          <a:bodyPr/>
          <a:lstStyle/>
          <a:p>
            <a:fld id="{80D2C417-4971-C247-AACD-63BA11808A54}" type="slidenum">
              <a:rPr lang="en-US" smtClean="0"/>
              <a:t>6</a:t>
            </a:fld>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6920C10-7EA9-0D04-DAFE-564B29D317C7}"/>
                  </a:ext>
                </a:extLst>
              </p:cNvPr>
              <p:cNvSpPr txBox="1"/>
              <p:nvPr/>
            </p:nvSpPr>
            <p:spPr>
              <a:xfrm>
                <a:off x="151181" y="1112754"/>
                <a:ext cx="5148336" cy="2224648"/>
              </a:xfrm>
              <a:prstGeom prst="rect">
                <a:avLst/>
              </a:prstGeom>
              <a:noFill/>
            </p:spPr>
            <p:txBody>
              <a:bodyPr wrap="square">
                <a:spAutoFit/>
              </a:bodyPr>
              <a:lstStyle/>
              <a:p>
                <a:pPr marL="380990" indent="-380990">
                  <a:lnSpc>
                    <a:spcPct val="200000"/>
                  </a:lnSpc>
                  <a:buFont typeface="Arial" panose="020B0604020202020204" pitchFamily="34" charset="0"/>
                  <a:buChar char="•"/>
                </a:pPr>
                <a14:m>
                  <m:oMath xmlns:m="http://schemas.openxmlformats.org/officeDocument/2006/math">
                    <m:acc>
                      <m:accPr>
                        <m:chr m:val="̂"/>
                        <m:ctrlPr>
                          <a:rPr lang="en-US" sz="2400" i="1" dirty="0">
                            <a:solidFill>
                              <a:srgbClr val="C00000"/>
                            </a:solidFill>
                            <a:latin typeface="Cambria Math" panose="02040503050406030204" pitchFamily="18" charset="0"/>
                          </a:rPr>
                        </m:ctrlPr>
                      </m:accPr>
                      <m:e>
                        <m:r>
                          <a:rPr lang="en-US" sz="2400" i="1" dirty="0">
                            <a:solidFill>
                              <a:srgbClr val="C00000"/>
                            </a:solidFill>
                            <a:latin typeface="Cambria Math" panose="02040503050406030204" pitchFamily="18" charset="0"/>
                          </a:rPr>
                          <m:t>𝐻</m:t>
                        </m:r>
                      </m:e>
                    </m:acc>
                  </m:oMath>
                </a14:m>
                <a:r>
                  <a:rPr lang="en-US" sz="2400" dirty="0">
                    <a:solidFill>
                      <a:srgbClr val="C00000"/>
                    </a:solidFill>
                  </a:rPr>
                  <a:t> to designs</a:t>
                </a:r>
              </a:p>
              <a:p>
                <a:pPr marL="380990" indent="-380990">
                  <a:lnSpc>
                    <a:spcPct val="200000"/>
                  </a:lnSpc>
                  <a:buFont typeface="Arial" panose="020B0604020202020204" pitchFamily="34" charset="0"/>
                  <a:buChar char="•"/>
                </a:pPr>
                <a:r>
                  <a:rPr lang="en-US" sz="2400" dirty="0">
                    <a:solidFill>
                      <a:srgbClr val="C00000"/>
                    </a:solidFill>
                  </a:rPr>
                  <a:t>Interpolation of designs </a:t>
                </a:r>
                <a:r>
                  <a:rPr lang="en-US" sz="2400" baseline="30000" dirty="0"/>
                  <a:t>[1]</a:t>
                </a:r>
                <a:r>
                  <a:rPr lang="en-US" sz="2400" dirty="0"/>
                  <a:t> </a:t>
                </a:r>
                <a:endParaRPr lang="en-US" sz="2400" dirty="0">
                  <a:solidFill>
                    <a:srgbClr val="C00000"/>
                  </a:solidFill>
                </a:endParaRPr>
              </a:p>
              <a:p>
                <a:pPr marL="380990" indent="-380990">
                  <a:lnSpc>
                    <a:spcPct val="200000"/>
                  </a:lnSpc>
                  <a:buFont typeface="Arial" panose="020B0604020202020204" pitchFamily="34" charset="0"/>
                  <a:buChar char="•"/>
                </a:pPr>
                <a:r>
                  <a:rPr lang="en-US" sz="2400" dirty="0">
                    <a:solidFill>
                      <a:srgbClr val="C00000"/>
                    </a:solidFill>
                  </a:rPr>
                  <a:t>Run simulations </a:t>
                </a:r>
                <a:r>
                  <a:rPr lang="en-US" sz="2400" baseline="30000" dirty="0"/>
                  <a:t>[1]</a:t>
                </a:r>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F6920C10-7EA9-0D04-DAFE-564B29D317C7}"/>
                  </a:ext>
                </a:extLst>
              </p:cNvPr>
              <p:cNvSpPr txBox="1">
                <a:spLocks noRot="1" noChangeAspect="1" noMove="1" noResize="1" noEditPoints="1" noAdjustHandles="1" noChangeArrowheads="1" noChangeShapeType="1" noTextEdit="1"/>
              </p:cNvSpPr>
              <p:nvPr/>
            </p:nvSpPr>
            <p:spPr>
              <a:xfrm>
                <a:off x="151181" y="1112754"/>
                <a:ext cx="5148336" cy="2224648"/>
              </a:xfrm>
              <a:prstGeom prst="rect">
                <a:avLst/>
              </a:prstGeom>
              <a:blipFill>
                <a:blip r:embed="rId4"/>
                <a:stretch>
                  <a:fillRect l="-1724" b="-5682"/>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DF4CF418-DD07-02BC-8ADB-54FD249D91E0}"/>
              </a:ext>
            </a:extLst>
          </p:cNvPr>
          <p:cNvSpPr txBox="1"/>
          <p:nvPr/>
        </p:nvSpPr>
        <p:spPr>
          <a:xfrm>
            <a:off x="0" y="6490519"/>
            <a:ext cx="10292861" cy="338554"/>
          </a:xfrm>
          <a:prstGeom prst="rect">
            <a:avLst/>
          </a:prstGeom>
          <a:noFill/>
        </p:spPr>
        <p:txBody>
          <a:bodyPr wrap="square">
            <a:spAutoFit/>
          </a:bodyPr>
          <a:lstStyle/>
          <a:p>
            <a:r>
              <a:rPr lang="en-US" sz="1600" baseline="30000" dirty="0"/>
              <a:t>[1]</a:t>
            </a:r>
            <a:r>
              <a:rPr lang="en-US" sz="1600" dirty="0"/>
              <a:t> Shanto Et al., </a:t>
            </a:r>
            <a:r>
              <a:rPr lang="en-US" sz="1600" dirty="0">
                <a:hlinkClick r:id="rId5"/>
              </a:rPr>
              <a:t>https://quantum-journal.org/papers/q-2024-09-09-1465/</a:t>
            </a:r>
            <a:endParaRPr lang="en-US" sz="1600" baseline="30000" dirty="0"/>
          </a:p>
        </p:txBody>
      </p:sp>
      <p:pic>
        <p:nvPicPr>
          <p:cNvPr id="28" name="Picture 27">
            <a:extLst>
              <a:ext uri="{FF2B5EF4-FFF2-40B4-BE49-F238E27FC236}">
                <a16:creationId xmlns:a16="http://schemas.microsoft.com/office/drawing/2014/main" id="{025C00AE-7DAB-BC14-AD26-AD0E8C5A0950}"/>
              </a:ext>
            </a:extLst>
          </p:cNvPr>
          <p:cNvPicPr>
            <a:picLocks noChangeAspect="1"/>
          </p:cNvPicPr>
          <p:nvPr/>
        </p:nvPicPr>
        <p:blipFill>
          <a:blip r:embed="rId6"/>
          <a:srcRect/>
          <a:stretch/>
        </p:blipFill>
        <p:spPr>
          <a:xfrm>
            <a:off x="10839850" y="5801173"/>
            <a:ext cx="1027900" cy="1027900"/>
          </a:xfrm>
          <a:prstGeom prst="rect">
            <a:avLst/>
          </a:prstGeom>
        </p:spPr>
      </p:pic>
      <p:pic>
        <p:nvPicPr>
          <p:cNvPr id="25" name="Picture 24">
            <a:extLst>
              <a:ext uri="{FF2B5EF4-FFF2-40B4-BE49-F238E27FC236}">
                <a16:creationId xmlns:a16="http://schemas.microsoft.com/office/drawing/2014/main" id="{E48E8956-8FD7-8339-CE8D-19EB78873961}"/>
              </a:ext>
            </a:extLst>
          </p:cNvPr>
          <p:cNvPicPr>
            <a:picLocks noChangeAspect="1"/>
          </p:cNvPicPr>
          <p:nvPr/>
        </p:nvPicPr>
        <p:blipFill>
          <a:blip r:embed="rId7"/>
          <a:srcRect/>
          <a:stretch/>
        </p:blipFill>
        <p:spPr>
          <a:xfrm>
            <a:off x="8815693" y="4478081"/>
            <a:ext cx="2888512" cy="2222399"/>
          </a:xfrm>
          <a:prstGeom prst="rect">
            <a:avLst/>
          </a:prstGeom>
          <a:effectLst/>
        </p:spPr>
      </p:pic>
      <p:pic>
        <p:nvPicPr>
          <p:cNvPr id="26" name="Picture 25">
            <a:extLst>
              <a:ext uri="{FF2B5EF4-FFF2-40B4-BE49-F238E27FC236}">
                <a16:creationId xmlns:a16="http://schemas.microsoft.com/office/drawing/2014/main" id="{51429A9E-7311-E7CA-0679-C4B5D342D588}"/>
              </a:ext>
            </a:extLst>
          </p:cNvPr>
          <p:cNvPicPr>
            <a:picLocks noChangeAspect="1"/>
          </p:cNvPicPr>
          <p:nvPr/>
        </p:nvPicPr>
        <p:blipFill>
          <a:blip r:embed="rId8"/>
          <a:stretch>
            <a:fillRect/>
          </a:stretch>
        </p:blipFill>
        <p:spPr>
          <a:xfrm>
            <a:off x="5023353" y="481662"/>
            <a:ext cx="7104672" cy="3465693"/>
          </a:xfrm>
          <a:prstGeom prst="rect">
            <a:avLst/>
          </a:prstGeom>
        </p:spPr>
      </p:pic>
      <p:pic>
        <p:nvPicPr>
          <p:cNvPr id="30" name="Picture 29">
            <a:extLst>
              <a:ext uri="{FF2B5EF4-FFF2-40B4-BE49-F238E27FC236}">
                <a16:creationId xmlns:a16="http://schemas.microsoft.com/office/drawing/2014/main" id="{4DC02045-E183-04A9-8B44-B5355794CE66}"/>
              </a:ext>
            </a:extLst>
          </p:cNvPr>
          <p:cNvPicPr>
            <a:picLocks noChangeAspect="1"/>
          </p:cNvPicPr>
          <p:nvPr/>
        </p:nvPicPr>
        <p:blipFill>
          <a:blip r:embed="rId9"/>
          <a:stretch>
            <a:fillRect/>
          </a:stretch>
        </p:blipFill>
        <p:spPr>
          <a:xfrm>
            <a:off x="4967200" y="672338"/>
            <a:ext cx="7274767" cy="3551797"/>
          </a:xfrm>
          <a:prstGeom prst="rect">
            <a:avLst/>
          </a:prstGeom>
        </p:spPr>
      </p:pic>
      <p:sp>
        <p:nvSpPr>
          <p:cNvPr id="32" name="Slide Number Placeholder 5">
            <a:extLst>
              <a:ext uri="{FF2B5EF4-FFF2-40B4-BE49-F238E27FC236}">
                <a16:creationId xmlns:a16="http://schemas.microsoft.com/office/drawing/2014/main" id="{80DCA653-140A-D577-3946-651FE06B4928}"/>
              </a:ext>
            </a:extLst>
          </p:cNvPr>
          <p:cNvSpPr txBox="1">
            <a:spLocks/>
          </p:cNvSpPr>
          <p:nvPr/>
        </p:nvSpPr>
        <p:spPr>
          <a:xfrm>
            <a:off x="9502587" y="6492875"/>
            <a:ext cx="2743200" cy="365125"/>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6</a:t>
            </a:r>
          </a:p>
        </p:txBody>
      </p:sp>
    </p:spTree>
    <p:extLst>
      <p:ext uri="{BB962C8B-B14F-4D97-AF65-F5344CB8AC3E}">
        <p14:creationId xmlns:p14="http://schemas.microsoft.com/office/powerpoint/2010/main" val="24220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ubtitle 2">
            <a:extLst>
              <a:ext uri="{FF2B5EF4-FFF2-40B4-BE49-F238E27FC236}">
                <a16:creationId xmlns:a16="http://schemas.microsoft.com/office/drawing/2014/main" id="{77ABFF2D-F6C5-4347-8CBD-78271652FBEE}"/>
              </a:ext>
            </a:extLst>
          </p:cNvPr>
          <p:cNvSpPr txBox="1">
            <a:spLocks/>
          </p:cNvSpPr>
          <p:nvPr/>
        </p:nvSpPr>
        <p:spPr>
          <a:xfrm>
            <a:off x="299524" y="194537"/>
            <a:ext cx="8130101"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Standing on the shoulders of open-source giants:</a:t>
            </a:r>
            <a:endParaRPr lang="en-US" dirty="0"/>
          </a:p>
        </p:txBody>
      </p:sp>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sp>
        <p:nvSpPr>
          <p:cNvPr id="15" name="Slide Number Placeholder 5">
            <a:extLst>
              <a:ext uri="{FF2B5EF4-FFF2-40B4-BE49-F238E27FC236}">
                <a16:creationId xmlns:a16="http://schemas.microsoft.com/office/drawing/2014/main" id="{F3C01AF3-9983-FC0E-5BB5-AD59C38A9C49}"/>
              </a:ext>
            </a:extLst>
          </p:cNvPr>
          <p:cNvSpPr>
            <a:spLocks noGrp="1"/>
          </p:cNvSpPr>
          <p:nvPr>
            <p:ph type="sldNum" sz="quarter" idx="12"/>
          </p:nvPr>
        </p:nvSpPr>
        <p:spPr>
          <a:xfrm>
            <a:off x="9502587" y="6492875"/>
            <a:ext cx="2743200" cy="365125"/>
          </a:xfrm>
        </p:spPr>
        <p:txBody>
          <a:bodyPr/>
          <a:lstStyle/>
          <a:p>
            <a:r>
              <a:rPr lang="en-US" dirty="0"/>
              <a:t>11</a:t>
            </a:r>
          </a:p>
        </p:txBody>
      </p:sp>
      <p:pic>
        <p:nvPicPr>
          <p:cNvPr id="4" name="Picture 3">
            <a:extLst>
              <a:ext uri="{FF2B5EF4-FFF2-40B4-BE49-F238E27FC236}">
                <a16:creationId xmlns:a16="http://schemas.microsoft.com/office/drawing/2014/main" id="{EC588D3E-C04B-35C4-1427-6A30298DF7E8}"/>
              </a:ext>
            </a:extLst>
          </p:cNvPr>
          <p:cNvPicPr>
            <a:picLocks noChangeAspect="1"/>
          </p:cNvPicPr>
          <p:nvPr/>
        </p:nvPicPr>
        <p:blipFill>
          <a:blip r:embed="rId3"/>
          <a:stretch>
            <a:fillRect/>
          </a:stretch>
        </p:blipFill>
        <p:spPr>
          <a:xfrm>
            <a:off x="0" y="1287188"/>
            <a:ext cx="6243638" cy="5956574"/>
          </a:xfrm>
          <a:prstGeom prst="rect">
            <a:avLst/>
          </a:prstGeom>
        </p:spPr>
      </p:pic>
      <p:pic>
        <p:nvPicPr>
          <p:cNvPr id="5" name="Picture 4">
            <a:extLst>
              <a:ext uri="{FF2B5EF4-FFF2-40B4-BE49-F238E27FC236}">
                <a16:creationId xmlns:a16="http://schemas.microsoft.com/office/drawing/2014/main" id="{CF9D2160-0CA9-4EF6-2FB0-0D0D66A370BF}"/>
              </a:ext>
            </a:extLst>
          </p:cNvPr>
          <p:cNvPicPr>
            <a:picLocks noChangeAspect="1"/>
          </p:cNvPicPr>
          <p:nvPr/>
        </p:nvPicPr>
        <p:blipFill>
          <a:blip r:embed="rId4"/>
          <a:stretch>
            <a:fillRect/>
          </a:stretch>
        </p:blipFill>
        <p:spPr>
          <a:xfrm>
            <a:off x="6045494" y="989315"/>
            <a:ext cx="5944113" cy="5944113"/>
          </a:xfrm>
          <a:prstGeom prst="rect">
            <a:avLst/>
          </a:prstGeom>
        </p:spPr>
      </p:pic>
      <p:grpSp>
        <p:nvGrpSpPr>
          <p:cNvPr id="17" name="Group 16">
            <a:extLst>
              <a:ext uri="{FF2B5EF4-FFF2-40B4-BE49-F238E27FC236}">
                <a16:creationId xmlns:a16="http://schemas.microsoft.com/office/drawing/2014/main" id="{40ECC06B-B01D-D253-13B7-F99C0CE76A23}"/>
              </a:ext>
            </a:extLst>
          </p:cNvPr>
          <p:cNvGrpSpPr/>
          <p:nvPr/>
        </p:nvGrpSpPr>
        <p:grpSpPr>
          <a:xfrm>
            <a:off x="5904112" y="3748972"/>
            <a:ext cx="932760" cy="1942920"/>
            <a:chOff x="5904112" y="3748972"/>
            <a:chExt cx="932760" cy="1942920"/>
          </a:xfrm>
        </p:grpSpPr>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7D95825F-E372-A9FB-551E-F2950C24DF3E}"/>
                    </a:ext>
                  </a:extLst>
                </p14:cNvPr>
                <p14:cNvContentPartPr/>
                <p14:nvPr/>
              </p14:nvContentPartPr>
              <p14:xfrm>
                <a:off x="5971792" y="3748972"/>
                <a:ext cx="455040" cy="424800"/>
              </p14:xfrm>
            </p:contentPart>
          </mc:Choice>
          <mc:Fallback>
            <p:pic>
              <p:nvPicPr>
                <p:cNvPr id="6" name="Ink 5">
                  <a:extLst>
                    <a:ext uri="{FF2B5EF4-FFF2-40B4-BE49-F238E27FC236}">
                      <a16:creationId xmlns:a16="http://schemas.microsoft.com/office/drawing/2014/main" id="{7D95825F-E372-A9FB-551E-F2950C24DF3E}"/>
                    </a:ext>
                  </a:extLst>
                </p:cNvPr>
                <p:cNvPicPr/>
                <p:nvPr/>
              </p:nvPicPr>
              <p:blipFill>
                <a:blip r:embed="rId6"/>
                <a:stretch>
                  <a:fillRect/>
                </a:stretch>
              </p:blipFill>
              <p:spPr>
                <a:xfrm>
                  <a:off x="5962792" y="3740332"/>
                  <a:ext cx="47268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CD6609F6-69AD-80AE-02FD-7DF1EAD78529}"/>
                    </a:ext>
                  </a:extLst>
                </p14:cNvPr>
                <p14:cNvContentPartPr/>
                <p14:nvPr/>
              </p14:nvContentPartPr>
              <p14:xfrm>
                <a:off x="6170872" y="4181692"/>
                <a:ext cx="39240" cy="617400"/>
              </p14:xfrm>
            </p:contentPart>
          </mc:Choice>
          <mc:Fallback>
            <p:pic>
              <p:nvPicPr>
                <p:cNvPr id="7" name="Ink 6">
                  <a:extLst>
                    <a:ext uri="{FF2B5EF4-FFF2-40B4-BE49-F238E27FC236}">
                      <a16:creationId xmlns:a16="http://schemas.microsoft.com/office/drawing/2014/main" id="{CD6609F6-69AD-80AE-02FD-7DF1EAD78529}"/>
                    </a:ext>
                  </a:extLst>
                </p:cNvPr>
                <p:cNvPicPr/>
                <p:nvPr/>
              </p:nvPicPr>
              <p:blipFill>
                <a:blip r:embed="rId8"/>
                <a:stretch>
                  <a:fillRect/>
                </a:stretch>
              </p:blipFill>
              <p:spPr>
                <a:xfrm>
                  <a:off x="6161872" y="4172692"/>
                  <a:ext cx="56880" cy="635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5488D17A-5D4A-C989-D187-D6AD3F7222E9}"/>
                    </a:ext>
                  </a:extLst>
                </p14:cNvPr>
                <p14:cNvContentPartPr/>
                <p14:nvPr/>
              </p14:nvContentPartPr>
              <p14:xfrm>
                <a:off x="5904112" y="4798732"/>
                <a:ext cx="306000" cy="785880"/>
              </p14:xfrm>
            </p:contentPart>
          </mc:Choice>
          <mc:Fallback>
            <p:pic>
              <p:nvPicPr>
                <p:cNvPr id="8" name="Ink 7">
                  <a:extLst>
                    <a:ext uri="{FF2B5EF4-FFF2-40B4-BE49-F238E27FC236}">
                      <a16:creationId xmlns:a16="http://schemas.microsoft.com/office/drawing/2014/main" id="{5488D17A-5D4A-C989-D187-D6AD3F7222E9}"/>
                    </a:ext>
                  </a:extLst>
                </p:cNvPr>
                <p:cNvPicPr/>
                <p:nvPr/>
              </p:nvPicPr>
              <p:blipFill>
                <a:blip r:embed="rId10"/>
                <a:stretch>
                  <a:fillRect/>
                </a:stretch>
              </p:blipFill>
              <p:spPr>
                <a:xfrm>
                  <a:off x="5895112" y="4789732"/>
                  <a:ext cx="323640" cy="803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5B250E3B-20B2-7210-1ECD-7F0668EEC8DA}"/>
                    </a:ext>
                  </a:extLst>
                </p14:cNvPr>
                <p14:cNvContentPartPr/>
                <p14:nvPr/>
              </p14:nvContentPartPr>
              <p14:xfrm>
                <a:off x="6208312" y="5084932"/>
                <a:ext cx="628560" cy="606960"/>
              </p14:xfrm>
            </p:contentPart>
          </mc:Choice>
          <mc:Fallback>
            <p:pic>
              <p:nvPicPr>
                <p:cNvPr id="9" name="Ink 8">
                  <a:extLst>
                    <a:ext uri="{FF2B5EF4-FFF2-40B4-BE49-F238E27FC236}">
                      <a16:creationId xmlns:a16="http://schemas.microsoft.com/office/drawing/2014/main" id="{5B250E3B-20B2-7210-1ECD-7F0668EEC8DA}"/>
                    </a:ext>
                  </a:extLst>
                </p:cNvPr>
                <p:cNvPicPr/>
                <p:nvPr/>
              </p:nvPicPr>
              <p:blipFill>
                <a:blip r:embed="rId12"/>
                <a:stretch>
                  <a:fillRect/>
                </a:stretch>
              </p:blipFill>
              <p:spPr>
                <a:xfrm>
                  <a:off x="6199312" y="5075932"/>
                  <a:ext cx="646200" cy="624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2AD8869B-902E-3581-C692-B1E1C74A2EA8}"/>
                    </a:ext>
                  </a:extLst>
                </p14:cNvPr>
                <p14:cNvContentPartPr/>
                <p14:nvPr/>
              </p14:nvContentPartPr>
              <p14:xfrm>
                <a:off x="5958472" y="4262692"/>
                <a:ext cx="185760" cy="433800"/>
              </p14:xfrm>
            </p:contentPart>
          </mc:Choice>
          <mc:Fallback>
            <p:pic>
              <p:nvPicPr>
                <p:cNvPr id="11" name="Ink 10">
                  <a:extLst>
                    <a:ext uri="{FF2B5EF4-FFF2-40B4-BE49-F238E27FC236}">
                      <a16:creationId xmlns:a16="http://schemas.microsoft.com/office/drawing/2014/main" id="{2AD8869B-902E-3581-C692-B1E1C74A2EA8}"/>
                    </a:ext>
                  </a:extLst>
                </p:cNvPr>
                <p:cNvPicPr/>
                <p:nvPr/>
              </p:nvPicPr>
              <p:blipFill>
                <a:blip r:embed="rId14"/>
                <a:stretch>
                  <a:fillRect/>
                </a:stretch>
              </p:blipFill>
              <p:spPr>
                <a:xfrm>
                  <a:off x="5949832" y="4253692"/>
                  <a:ext cx="20340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2F51EE2A-1639-F615-99CB-A76EB213837E}"/>
                    </a:ext>
                  </a:extLst>
                </p14:cNvPr>
                <p14:cNvContentPartPr/>
                <p14:nvPr/>
              </p14:nvContentPartPr>
              <p14:xfrm>
                <a:off x="6188152" y="4290772"/>
                <a:ext cx="410400" cy="288360"/>
              </p14:xfrm>
            </p:contentPart>
          </mc:Choice>
          <mc:Fallback>
            <p:pic>
              <p:nvPicPr>
                <p:cNvPr id="16" name="Ink 15">
                  <a:extLst>
                    <a:ext uri="{FF2B5EF4-FFF2-40B4-BE49-F238E27FC236}">
                      <a16:creationId xmlns:a16="http://schemas.microsoft.com/office/drawing/2014/main" id="{2F51EE2A-1639-F615-99CB-A76EB213837E}"/>
                    </a:ext>
                  </a:extLst>
                </p:cNvPr>
                <p:cNvPicPr/>
                <p:nvPr/>
              </p:nvPicPr>
              <p:blipFill>
                <a:blip r:embed="rId16"/>
                <a:stretch>
                  <a:fillRect/>
                </a:stretch>
              </p:blipFill>
              <p:spPr>
                <a:xfrm>
                  <a:off x="6179152" y="4282132"/>
                  <a:ext cx="428040" cy="306000"/>
                </a:xfrm>
                <a:prstGeom prst="rect">
                  <a:avLst/>
                </a:prstGeom>
              </p:spPr>
            </p:pic>
          </mc:Fallback>
        </mc:AlternateContent>
      </p:grpSp>
      <p:sp>
        <p:nvSpPr>
          <p:cNvPr id="24" name="TextBox 23">
            <a:extLst>
              <a:ext uri="{FF2B5EF4-FFF2-40B4-BE49-F238E27FC236}">
                <a16:creationId xmlns:a16="http://schemas.microsoft.com/office/drawing/2014/main" id="{B441B70E-3FD3-560B-8274-F4D119C51AD3}"/>
              </a:ext>
            </a:extLst>
          </p:cNvPr>
          <p:cNvSpPr txBox="1"/>
          <p:nvPr/>
        </p:nvSpPr>
        <p:spPr>
          <a:xfrm>
            <a:off x="4933274" y="2722964"/>
            <a:ext cx="1497613" cy="461665"/>
          </a:xfrm>
          <a:prstGeom prst="rect">
            <a:avLst/>
          </a:prstGeom>
          <a:noFill/>
        </p:spPr>
        <p:txBody>
          <a:bodyPr wrap="square">
            <a:spAutoFit/>
          </a:bodyPr>
          <a:lstStyle/>
          <a:p>
            <a:r>
              <a:rPr lang="en-US" sz="2400" dirty="0">
                <a:solidFill>
                  <a:srgbClr val="C00000"/>
                </a:solidFill>
              </a:rPr>
              <a:t>All of Us</a:t>
            </a:r>
            <a:endParaRPr lang="en-US" sz="2400" dirty="0"/>
          </a:p>
        </p:txBody>
      </p:sp>
      <p:sp>
        <p:nvSpPr>
          <p:cNvPr id="35" name="Arc 34">
            <a:extLst>
              <a:ext uri="{FF2B5EF4-FFF2-40B4-BE49-F238E27FC236}">
                <a16:creationId xmlns:a16="http://schemas.microsoft.com/office/drawing/2014/main" id="{023A5B9B-40E7-D712-B761-B896634E6BD9}"/>
              </a:ext>
            </a:extLst>
          </p:cNvPr>
          <p:cNvSpPr/>
          <p:nvPr/>
        </p:nvSpPr>
        <p:spPr>
          <a:xfrm>
            <a:off x="5745969" y="3004644"/>
            <a:ext cx="914400" cy="914400"/>
          </a:xfrm>
          <a:prstGeom prst="arc">
            <a:avLst>
              <a:gd name="adj1" fmla="val 16200000"/>
              <a:gd name="adj2" fmla="val 3042632"/>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97674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ubtitle 2">
            <a:extLst>
              <a:ext uri="{FF2B5EF4-FFF2-40B4-BE49-F238E27FC236}">
                <a16:creationId xmlns:a16="http://schemas.microsoft.com/office/drawing/2014/main" id="{77ABFF2D-F6C5-4347-8CBD-78271652FBEE}"/>
              </a:ext>
            </a:extLst>
          </p:cNvPr>
          <p:cNvSpPr txBox="1">
            <a:spLocks/>
          </p:cNvSpPr>
          <p:nvPr/>
        </p:nvSpPr>
        <p:spPr>
          <a:xfrm>
            <a:off x="299524" y="194537"/>
            <a:ext cx="5987723"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Contribution Portal:</a:t>
            </a:r>
            <a:endParaRPr lang="en-US" dirty="0"/>
          </a:p>
        </p:txBody>
      </p:sp>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pic>
        <p:nvPicPr>
          <p:cNvPr id="2" name="Picture 1">
            <a:extLst>
              <a:ext uri="{FF2B5EF4-FFF2-40B4-BE49-F238E27FC236}">
                <a16:creationId xmlns:a16="http://schemas.microsoft.com/office/drawing/2014/main" id="{5CB2F5A3-D659-DCB0-D67B-D853CAE4E5C4}"/>
              </a:ext>
            </a:extLst>
          </p:cNvPr>
          <p:cNvPicPr>
            <a:picLocks noChangeAspect="1"/>
          </p:cNvPicPr>
          <p:nvPr/>
        </p:nvPicPr>
        <p:blipFill>
          <a:blip r:embed="rId3"/>
          <a:stretch>
            <a:fillRect/>
          </a:stretch>
        </p:blipFill>
        <p:spPr>
          <a:xfrm>
            <a:off x="6576995" y="467977"/>
            <a:ext cx="5508989" cy="5888375"/>
          </a:xfrm>
          <a:prstGeom prst="rect">
            <a:avLst/>
          </a:prstGeom>
        </p:spPr>
      </p:pic>
      <p:pic>
        <p:nvPicPr>
          <p:cNvPr id="3" name="Picture 2">
            <a:extLst>
              <a:ext uri="{FF2B5EF4-FFF2-40B4-BE49-F238E27FC236}">
                <a16:creationId xmlns:a16="http://schemas.microsoft.com/office/drawing/2014/main" id="{B71A71C8-2A66-9CFB-9A74-F1D7FE51E991}"/>
              </a:ext>
            </a:extLst>
          </p:cNvPr>
          <p:cNvPicPr>
            <a:picLocks noChangeAspect="1"/>
          </p:cNvPicPr>
          <p:nvPr/>
        </p:nvPicPr>
        <p:blipFill>
          <a:blip r:embed="rId4"/>
          <a:stretch>
            <a:fillRect/>
          </a:stretch>
        </p:blipFill>
        <p:spPr>
          <a:xfrm>
            <a:off x="206235" y="920446"/>
            <a:ext cx="6245824" cy="4844100"/>
          </a:xfrm>
          <a:prstGeom prst="rect">
            <a:avLst/>
          </a:prstGeom>
        </p:spPr>
      </p:pic>
      <p:pic>
        <p:nvPicPr>
          <p:cNvPr id="12" name="Picture 11">
            <a:extLst>
              <a:ext uri="{FF2B5EF4-FFF2-40B4-BE49-F238E27FC236}">
                <a16:creationId xmlns:a16="http://schemas.microsoft.com/office/drawing/2014/main" id="{9E2D756A-7504-A349-B68C-077C43826429}"/>
              </a:ext>
            </a:extLst>
          </p:cNvPr>
          <p:cNvPicPr>
            <a:picLocks noChangeAspect="1"/>
          </p:cNvPicPr>
          <p:nvPr/>
        </p:nvPicPr>
        <p:blipFill>
          <a:blip r:embed="rId5"/>
          <a:srcRect/>
          <a:stretch/>
        </p:blipFill>
        <p:spPr>
          <a:xfrm>
            <a:off x="195613" y="5940767"/>
            <a:ext cx="839016" cy="839016"/>
          </a:xfrm>
          <a:prstGeom prst="rect">
            <a:avLst/>
          </a:prstGeom>
        </p:spPr>
      </p:pic>
      <p:sp>
        <p:nvSpPr>
          <p:cNvPr id="14" name="TextBox 13">
            <a:extLst>
              <a:ext uri="{FF2B5EF4-FFF2-40B4-BE49-F238E27FC236}">
                <a16:creationId xmlns:a16="http://schemas.microsoft.com/office/drawing/2014/main" id="{886A0E04-0295-F609-68BB-770D8CC5C78C}"/>
              </a:ext>
            </a:extLst>
          </p:cNvPr>
          <p:cNvSpPr txBox="1"/>
          <p:nvPr/>
        </p:nvSpPr>
        <p:spPr>
          <a:xfrm>
            <a:off x="1034629" y="6110130"/>
            <a:ext cx="3855568" cy="461665"/>
          </a:xfrm>
          <a:prstGeom prst="rect">
            <a:avLst/>
          </a:prstGeom>
          <a:noFill/>
        </p:spPr>
        <p:txBody>
          <a:bodyPr wrap="square">
            <a:spAutoFit/>
          </a:bodyPr>
          <a:lstStyle/>
          <a:p>
            <a:r>
              <a:rPr lang="en-US" sz="2400" u="sng" dirty="0" err="1">
                <a:solidFill>
                  <a:srgbClr val="0070C0"/>
                </a:solidFill>
              </a:rPr>
              <a:t>squadds-portal.vercel.app</a:t>
            </a:r>
            <a:endParaRPr lang="en-US" sz="2400" u="sng" dirty="0">
              <a:solidFill>
                <a:srgbClr val="0070C0"/>
              </a:solidFill>
            </a:endParaRPr>
          </a:p>
        </p:txBody>
      </p:sp>
      <p:sp>
        <p:nvSpPr>
          <p:cNvPr id="15" name="Slide Number Placeholder 5">
            <a:extLst>
              <a:ext uri="{FF2B5EF4-FFF2-40B4-BE49-F238E27FC236}">
                <a16:creationId xmlns:a16="http://schemas.microsoft.com/office/drawing/2014/main" id="{F3C01AF3-9983-FC0E-5BB5-AD59C38A9C49}"/>
              </a:ext>
            </a:extLst>
          </p:cNvPr>
          <p:cNvSpPr>
            <a:spLocks noGrp="1"/>
          </p:cNvSpPr>
          <p:nvPr>
            <p:ph type="sldNum" sz="quarter" idx="12"/>
          </p:nvPr>
        </p:nvSpPr>
        <p:spPr>
          <a:xfrm>
            <a:off x="9502587" y="6492875"/>
            <a:ext cx="2743200" cy="365125"/>
          </a:xfrm>
        </p:spPr>
        <p:txBody>
          <a:bodyPr/>
          <a:lstStyle/>
          <a:p>
            <a:r>
              <a:rPr lang="en-US" dirty="0"/>
              <a:t>11</a:t>
            </a:r>
          </a:p>
        </p:txBody>
      </p:sp>
    </p:spTree>
    <p:extLst>
      <p:ext uri="{BB962C8B-B14F-4D97-AF65-F5344CB8AC3E}">
        <p14:creationId xmlns:p14="http://schemas.microsoft.com/office/powerpoint/2010/main" val="681382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ubtitle 2">
            <a:extLst>
              <a:ext uri="{FF2B5EF4-FFF2-40B4-BE49-F238E27FC236}">
                <a16:creationId xmlns:a16="http://schemas.microsoft.com/office/drawing/2014/main" id="{77ABFF2D-F6C5-4347-8CBD-78271652FBEE}"/>
              </a:ext>
            </a:extLst>
          </p:cNvPr>
          <p:cNvSpPr txBox="1">
            <a:spLocks/>
          </p:cNvSpPr>
          <p:nvPr/>
        </p:nvSpPr>
        <p:spPr>
          <a:xfrm>
            <a:off x="299524" y="194537"/>
            <a:ext cx="5987723"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Me 🫶 SQuADDS Contributors:</a:t>
            </a:r>
            <a:endParaRPr lang="en-US" dirty="0"/>
          </a:p>
        </p:txBody>
      </p:sp>
      <p:grpSp>
        <p:nvGrpSpPr>
          <p:cNvPr id="19" name="Google Shape;155;p19">
            <a:extLst>
              <a:ext uri="{FF2B5EF4-FFF2-40B4-BE49-F238E27FC236}">
                <a16:creationId xmlns:a16="http://schemas.microsoft.com/office/drawing/2014/main" id="{50DA0FE2-4D75-5F19-2DDC-754C7C40CEB9}"/>
              </a:ext>
            </a:extLst>
          </p:cNvPr>
          <p:cNvGrpSpPr/>
          <p:nvPr/>
        </p:nvGrpSpPr>
        <p:grpSpPr>
          <a:xfrm>
            <a:off x="402300" y="-7159"/>
            <a:ext cx="11387400" cy="85376"/>
            <a:chOff x="402336" y="402336"/>
            <a:chExt cx="11387400" cy="183000"/>
          </a:xfrm>
        </p:grpSpPr>
        <p:sp>
          <p:nvSpPr>
            <p:cNvPr id="20" name="Google Shape;156;p19">
              <a:extLst>
                <a:ext uri="{FF2B5EF4-FFF2-40B4-BE49-F238E27FC236}">
                  <a16:creationId xmlns:a16="http://schemas.microsoft.com/office/drawing/2014/main" id="{0EDEE2B5-08DB-F798-A66B-05CC11247F81}"/>
                </a:ext>
              </a:extLst>
            </p:cNvPr>
            <p:cNvSpPr/>
            <p:nvPr/>
          </p:nvSpPr>
          <p:spPr>
            <a:xfrm>
              <a:off x="402336" y="402336"/>
              <a:ext cx="11387400" cy="183000"/>
            </a:xfrm>
            <a:prstGeom prst="rect">
              <a:avLst/>
            </a:prstGeom>
            <a:solidFill>
              <a:schemeClr val="lt1"/>
            </a:solidFill>
            <a:ln>
              <a:noFill/>
            </a:ln>
          </p:spPr>
          <p:txBody>
            <a:bodyPr spcFirstLastPara="1" wrap="square" lIns="91433" tIns="45700" rIns="91433" bIns="45700" anchor="ctr" anchorCtr="0">
              <a:noAutofit/>
            </a:bodyPr>
            <a:lstStyle/>
            <a:p>
              <a:pPr algn="ctr"/>
              <a:endParaRPr sz="1867" dirty="0">
                <a:solidFill>
                  <a:schemeClr val="lt1"/>
                </a:solidFill>
                <a:latin typeface="Arial" panose="020B0604020202020204" pitchFamily="34" charset="0"/>
                <a:ea typeface="Gill Sans"/>
                <a:cs typeface="Arial" panose="020B0604020202020204" pitchFamily="34" charset="0"/>
                <a:sym typeface="Gill Sans"/>
              </a:endParaRPr>
            </a:p>
          </p:txBody>
        </p:sp>
        <p:cxnSp>
          <p:nvCxnSpPr>
            <p:cNvPr id="21" name="Google Shape;157;p19">
              <a:extLst>
                <a:ext uri="{FF2B5EF4-FFF2-40B4-BE49-F238E27FC236}">
                  <a16:creationId xmlns:a16="http://schemas.microsoft.com/office/drawing/2014/main" id="{45FE5E31-1E7D-8BA9-A58F-150E7319B445}"/>
                </a:ext>
              </a:extLst>
            </p:cNvPr>
            <p:cNvCxnSpPr/>
            <p:nvPr/>
          </p:nvCxnSpPr>
          <p:spPr>
            <a:xfrm>
              <a:off x="446534" y="501792"/>
              <a:ext cx="5541300" cy="0"/>
            </a:xfrm>
            <a:prstGeom prst="straightConnector1">
              <a:avLst/>
            </a:prstGeom>
            <a:noFill/>
            <a:ln w="88900" cap="flat" cmpd="sng">
              <a:solidFill>
                <a:srgbClr val="FFC72C"/>
              </a:solidFill>
              <a:prstDash val="solid"/>
              <a:round/>
              <a:headEnd type="none" w="sm" len="sm"/>
              <a:tailEnd type="none" w="sm" len="sm"/>
            </a:ln>
          </p:spPr>
        </p:cxnSp>
        <p:cxnSp>
          <p:nvCxnSpPr>
            <p:cNvPr id="22" name="Google Shape;158;p19">
              <a:extLst>
                <a:ext uri="{FF2B5EF4-FFF2-40B4-BE49-F238E27FC236}">
                  <a16:creationId xmlns:a16="http://schemas.microsoft.com/office/drawing/2014/main" id="{F2CB702D-99E3-30F5-7940-ACE1D85D5B28}"/>
                </a:ext>
              </a:extLst>
            </p:cNvPr>
            <p:cNvCxnSpPr/>
            <p:nvPr/>
          </p:nvCxnSpPr>
          <p:spPr>
            <a:xfrm>
              <a:off x="6095998" y="501792"/>
              <a:ext cx="5614500" cy="0"/>
            </a:xfrm>
            <a:prstGeom prst="straightConnector1">
              <a:avLst/>
            </a:prstGeom>
            <a:noFill/>
            <a:ln w="88900" cap="flat" cmpd="sng">
              <a:solidFill>
                <a:srgbClr val="990000"/>
              </a:solidFill>
              <a:prstDash val="solid"/>
              <a:round/>
              <a:headEnd type="none" w="sm" len="sm"/>
              <a:tailEnd type="none" w="sm" len="sm"/>
            </a:ln>
          </p:spPr>
        </p:cxnSp>
      </p:grpSp>
      <p:pic>
        <p:nvPicPr>
          <p:cNvPr id="2" name="Picture 1">
            <a:extLst>
              <a:ext uri="{FF2B5EF4-FFF2-40B4-BE49-F238E27FC236}">
                <a16:creationId xmlns:a16="http://schemas.microsoft.com/office/drawing/2014/main" id="{35739897-5C31-5DB6-31FB-CFC3DF3C56EE}"/>
              </a:ext>
            </a:extLst>
          </p:cNvPr>
          <p:cNvPicPr>
            <a:picLocks noChangeAspect="1"/>
          </p:cNvPicPr>
          <p:nvPr/>
        </p:nvPicPr>
        <p:blipFill rotWithShape="1">
          <a:blip r:embed="rId3"/>
          <a:srcRect t="8211"/>
          <a:stretch/>
        </p:blipFill>
        <p:spPr>
          <a:xfrm>
            <a:off x="1594432" y="635672"/>
            <a:ext cx="9003061" cy="6222329"/>
          </a:xfrm>
          <a:prstGeom prst="rect">
            <a:avLst/>
          </a:prstGeom>
        </p:spPr>
      </p:pic>
      <p:sp>
        <p:nvSpPr>
          <p:cNvPr id="12" name="Subtitle 2">
            <a:extLst>
              <a:ext uri="{FF2B5EF4-FFF2-40B4-BE49-F238E27FC236}">
                <a16:creationId xmlns:a16="http://schemas.microsoft.com/office/drawing/2014/main" id="{3CFEBAE7-7263-7395-74C5-19E1A7FD7F59}"/>
              </a:ext>
            </a:extLst>
          </p:cNvPr>
          <p:cNvSpPr txBox="1">
            <a:spLocks/>
          </p:cNvSpPr>
          <p:nvPr/>
        </p:nvSpPr>
        <p:spPr>
          <a:xfrm>
            <a:off x="299523" y="206203"/>
            <a:ext cx="5987723" cy="574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4" name="Slide Number Placeholder 5">
            <a:extLst>
              <a:ext uri="{FF2B5EF4-FFF2-40B4-BE49-F238E27FC236}">
                <a16:creationId xmlns:a16="http://schemas.microsoft.com/office/drawing/2014/main" id="{72DF3564-D5A5-6393-56CD-63751015C45F}"/>
              </a:ext>
            </a:extLst>
          </p:cNvPr>
          <p:cNvSpPr>
            <a:spLocks noGrp="1"/>
          </p:cNvSpPr>
          <p:nvPr>
            <p:ph type="sldNum" sz="quarter" idx="12"/>
          </p:nvPr>
        </p:nvSpPr>
        <p:spPr>
          <a:xfrm>
            <a:off x="9502587" y="6492875"/>
            <a:ext cx="2743200" cy="365125"/>
          </a:xfrm>
        </p:spPr>
        <p:txBody>
          <a:bodyPr/>
          <a:lstStyle/>
          <a:p>
            <a:r>
              <a:rPr lang="en-US" dirty="0"/>
              <a:t>9</a:t>
            </a:r>
          </a:p>
        </p:txBody>
      </p:sp>
    </p:spTree>
    <p:extLst>
      <p:ext uri="{BB962C8B-B14F-4D97-AF65-F5344CB8AC3E}">
        <p14:creationId xmlns:p14="http://schemas.microsoft.com/office/powerpoint/2010/main" val="2630523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2203</TotalTime>
  <Words>933</Words>
  <Application>Microsoft Macintosh PowerPoint</Application>
  <PresentationFormat>Widescreen</PresentationFormat>
  <Paragraphs>184</Paragraphs>
  <Slides>29</Slides>
  <Notes>29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-apple-system</vt:lpstr>
      <vt:lpstr>Arial</vt:lpstr>
      <vt:lpstr>Calibri</vt:lpstr>
      <vt:lpstr>Calibri Light</vt:lpstr>
      <vt:lpstr>Cambria Math</vt:lpstr>
      <vt:lpstr>Hack Nerd Font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Sadman Ahmed Shanto</dc:creator>
  <cp:lastModifiedBy>Sadman Ahmed Shanto</cp:lastModifiedBy>
  <cp:revision>66</cp:revision>
  <dcterms:created xsi:type="dcterms:W3CDTF">2025-05-17T21:32:35Z</dcterms:created>
  <dcterms:modified xsi:type="dcterms:W3CDTF">2025-05-20T20:07:17Z</dcterms:modified>
</cp:coreProperties>
</file>